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10287000" cx="18288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Inter"/>
      <p:bold r:id="rId38"/>
    </p:embeddedFont>
    <p:embeddedFont>
      <p:font typeface="Open Sans SemiBold"/>
      <p:regular r:id="rId39"/>
      <p:bold r:id="rId40"/>
      <p:italic r:id="rId41"/>
      <p:boldItalic r:id="rId42"/>
    </p:embeddedFont>
    <p:embeddedFont>
      <p:font typeface="Open Sans Medium"/>
      <p:regular r:id="rId43"/>
      <p:bold r:id="rId44"/>
      <p:italic r:id="rId45"/>
      <p:boldItalic r:id="rId46"/>
    </p:embeddedFont>
    <p:embeddedFont>
      <p:font typeface="Inter Medium"/>
      <p:regular r:id="rId47"/>
      <p:bold r:id="rId48"/>
    </p:embeddedFont>
    <p:embeddedFont>
      <p:font typeface="Open Sans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1" roundtripDataSignature="AMtx7mhN349npP1dA8bXU/ef18pN0cSc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25E3A3-D987-485E-9E96-DE37B740BCB8}">
  <a:tblStyle styleId="{9A25E3A3-D987-485E-9E96-DE37B740BC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bold.fntdata"/><Relationship Id="rId42" Type="http://schemas.openxmlformats.org/officeDocument/2006/relationships/font" Target="fonts/OpenSansSemiBold-boldItalic.fntdata"/><Relationship Id="rId41" Type="http://schemas.openxmlformats.org/officeDocument/2006/relationships/font" Target="fonts/OpenSansSemiBold-italic.fntdata"/><Relationship Id="rId44" Type="http://schemas.openxmlformats.org/officeDocument/2006/relationships/font" Target="fonts/OpenSansMedium-bold.fntdata"/><Relationship Id="rId43" Type="http://schemas.openxmlformats.org/officeDocument/2006/relationships/font" Target="fonts/OpenSansMedium-regular.fntdata"/><Relationship Id="rId46" Type="http://schemas.openxmlformats.org/officeDocument/2006/relationships/font" Target="fonts/OpenSansMedium-boldItalic.fntdata"/><Relationship Id="rId45" Type="http://schemas.openxmlformats.org/officeDocument/2006/relationships/font" Target="fonts/OpenSansMedium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nterMedium-bold.fntdata"/><Relationship Id="rId47" Type="http://schemas.openxmlformats.org/officeDocument/2006/relationships/font" Target="fonts/InterMedium-regular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OpenSansSemiBold-regular.fntdata"/><Relationship Id="rId38" Type="http://schemas.openxmlformats.org/officeDocument/2006/relationships/font" Target="fonts/Inter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customschemas.google.com/relationships/presentationmetadata" Target="meta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a5b566b9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6a5b566b9b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6a6369b506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6a6369b50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a6369b506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6a6369b50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a6f962fe1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g26a6f962fe1_0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6a6f962fe1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g26a6f962fe1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6a6f962f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6" name="Google Shape;566;g26a6f962fe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a6f962fe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8" name="Google Shape;588;g26a6f962fe1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6a6369b5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6a6369b506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6a6369b50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6a6369b506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0f869c4044154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10,000 deaths per year children under 5</a:t>
            </a:r>
            <a:endParaRPr b="1" sz="2499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499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20f869c40441545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recommend that our model be implemented to help automate the diagnosis of pneumonia in developing countries like Malawi. The potential cost savings of about $17.2 million that our model can provide in this country alone is very significant. In addition, the improvement in accuracy from 85% to about 94% from using our model means thousands of lives are also saved. The $2,000,000 in funding will allow us to pilot this deep learning model and make a tangible difference in the lives of those who need it most. </a:t>
            </a:r>
            <a:endParaRPr/>
          </a:p>
        </p:txBody>
      </p:sp>
      <p:sp>
        <p:nvSpPr>
          <p:cNvPr id="744" name="Google Shape;7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a6369b50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26a6369b506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20f869c4044154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320f869c40441545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20f869c4044154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320f869c40441545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6a6369b506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26a6369b506_1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caused by bacteria, a virus or fungi. It is </a:t>
            </a:r>
            <a:r>
              <a:rPr lang="en-US" sz="1200">
                <a:solidFill>
                  <a:srgbClr val="040C28"/>
                </a:solidFill>
                <a:highlight>
                  <a:srgbClr val="D3E3FD"/>
                </a:highlight>
                <a:latin typeface="Roboto"/>
                <a:ea typeface="Roboto"/>
                <a:cs typeface="Roboto"/>
                <a:sym typeface="Roboto"/>
              </a:rPr>
              <a:t>often spread via coughing, sneezing, or even breathing</a:t>
            </a:r>
            <a:r>
              <a:rPr lang="en-US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45" name="Google Shape;2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40C28"/>
                </a:solidFill>
                <a:highlight>
                  <a:srgbClr val="D3E3FD"/>
                </a:highlight>
                <a:latin typeface="Roboto"/>
                <a:ea typeface="Roboto"/>
                <a:cs typeface="Roboto"/>
                <a:sym typeface="Roboto"/>
              </a:rPr>
              <a:t>white spots in the lungs (called infiltrates) that identify an infection</a:t>
            </a: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pleural effusions (fluid surrounding the lungs)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a. Note the obvious combined interstitial and alveolar filling infiltrates, as well as an air bronchogram (red arrow).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CBC- complete blood count, high white cell count means fighting an infection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opacity in left lobe of lung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dark= fluid, infection, 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infection in upper space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can’t tell if blood or fluid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to present to attending: rotation and penetration (over or under) of X ray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look for thoracic processes on spine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Anterior posterior view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little to no rotation b/c clavicals are even and </a:t>
            </a: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equal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good penetration no rotation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airway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trachea, make sure its midline with no shift, no shifting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look at bones (clavicle, no breaks) no fractures 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cardiac silhouette enlarged if hypertension, looks within range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diaphragm, 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e, lung fields, see interstitial opacity in upper lobe, could reflect infection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air bronchogram, 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interstitium is stuff around alveoli 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normal person you won’t see opacity (white)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sick you will see opacity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ground glass opacity- hazyness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procalcitonin levels, tells if bacterial 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-HIV weakens the immune system by attacking CD4 cells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CD4=  helper T cells or T cells, are </a:t>
            </a:r>
            <a:r>
              <a:rPr lang="en-US" sz="1500">
                <a:solidFill>
                  <a:srgbClr val="040C28"/>
                </a:solidFill>
                <a:highlight>
                  <a:srgbClr val="D3E3FD"/>
                </a:highlight>
                <a:latin typeface="Roboto"/>
                <a:ea typeface="Roboto"/>
                <a:cs typeface="Roboto"/>
                <a:sym typeface="Roboto"/>
              </a:rPr>
              <a:t>an important part of your immune system</a:t>
            </a:r>
            <a:r>
              <a:rPr lang="en-US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CD4 cells fight off infections and keep you from getting sick.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Google Shape;2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a5b566b9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6a5b566b9b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a6369b50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6a6369b506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a6f962fe1_0_40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26a6f962fe1_0_40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6a6f962fe1_0_40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a6f962fe1_0_40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6a6f962fe1_0_40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26a6f962fe1_0_40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6a6f962fe1_0_40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6a6f962fe1_0_40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a6f962fe1_0_4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6a6f962fe1_0_41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26a6f962fe1_0_4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6a6f962fe1_0_4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6a6f962fe1_0_4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a6f962fe1_0_4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6a6f962fe1_0_4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26a6f962fe1_0_4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26a6f962fe1_0_4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6a6f962fe1_0_4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a6f962fe1_0_4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6a6f962fe1_0_422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26a6f962fe1_0_422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26a6f962fe1_0_4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6a6f962fe1_0_4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6a6f962fe1_0_4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a6f962fe1_0_4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6a6f962fe1_0_42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26a6f962fe1_0_42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26a6f962fe1_0_42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26a6f962fe1_0_42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26a6f962fe1_0_42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6a6f962fe1_0_42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6a6f962fe1_0_4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a6f962fe1_0_4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6a6f962fe1_0_43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6a6f962fe1_0_43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6a6f962fe1_0_4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a6f962fe1_0_443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6a6f962fe1_0_443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26a6f962fe1_0_443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26a6f962fe1_0_4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6a6f962fe1_0_4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6a6f962fe1_0_4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a6f962fe1_0_45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6a6f962fe1_0_45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6a6f962fe1_0_45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26a6f962fe1_0_45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6a6f962fe1_0_45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6a6f962fe1_0_45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a6f962fe1_0_4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6a6f962fe1_0_457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26a6f962fe1_0_45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26a6f962fe1_0_45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6a6f962fe1_0_45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a6f962fe1_0_463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6a6f962fe1_0_463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26a6f962fe1_0_46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6a6f962fe1_0_46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26a6f962fe1_0_46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a6f962fe1_0_3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26a6f962fe1_0_39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6a6f962fe1_0_39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26a6f962fe1_0_39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26a6f962fe1_0_39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40.png"/><Relationship Id="rId9" Type="http://schemas.openxmlformats.org/officeDocument/2006/relationships/image" Target="../media/image32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29.png"/><Relationship Id="rId8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Relationship Id="rId4" Type="http://schemas.openxmlformats.org/officeDocument/2006/relationships/image" Target="../media/image4.png"/><Relationship Id="rId9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Relationship Id="rId4" Type="http://schemas.openxmlformats.org/officeDocument/2006/relationships/image" Target="../media/image45.jpg"/><Relationship Id="rId9" Type="http://schemas.openxmlformats.org/officeDocument/2006/relationships/image" Target="../media/image54.png"/><Relationship Id="rId5" Type="http://schemas.openxmlformats.org/officeDocument/2006/relationships/image" Target="../media/image30.jpg"/><Relationship Id="rId6" Type="http://schemas.openxmlformats.org/officeDocument/2006/relationships/image" Target="../media/image4.png"/><Relationship Id="rId7" Type="http://schemas.openxmlformats.org/officeDocument/2006/relationships/image" Target="../media/image35.png"/><Relationship Id="rId8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jscholarship.library.jhu.edu/items/69fee8d2-15bb-4e33-8aee-ec1eb8f24f36" TargetMode="External"/><Relationship Id="rId4" Type="http://schemas.openxmlformats.org/officeDocument/2006/relationships/hyperlink" Target="https://www.statista.com/statistics/1226211/population-of-africa-by-age-group/" TargetMode="External"/><Relationship Id="rId5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160" name="Google Shape;160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2" name="Google Shape;162;p1"/>
          <p:cNvCxnSpPr/>
          <p:nvPr/>
        </p:nvCxnSpPr>
        <p:spPr>
          <a:xfrm>
            <a:off x="1074658" y="8563446"/>
            <a:ext cx="16138684" cy="0"/>
          </a:xfrm>
          <a:prstGeom prst="straightConnector1">
            <a:avLst/>
          </a:prstGeom>
          <a:noFill/>
          <a:ln cap="flat" cmpd="sng" w="38100">
            <a:solidFill>
              <a:srgbClr val="17726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3" name="Google Shape;163;p1"/>
          <p:cNvGrpSpPr/>
          <p:nvPr/>
        </p:nvGrpSpPr>
        <p:grpSpPr>
          <a:xfrm>
            <a:off x="1074658" y="6025598"/>
            <a:ext cx="447690" cy="447690"/>
            <a:chOff x="0" y="0"/>
            <a:chExt cx="812800" cy="812800"/>
          </a:xfrm>
        </p:grpSpPr>
        <p:sp>
          <p:nvSpPr>
            <p:cNvPr id="164" name="Google Shape;164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1"/>
          <p:cNvSpPr/>
          <p:nvPr/>
        </p:nvSpPr>
        <p:spPr>
          <a:xfrm>
            <a:off x="1124956" y="656036"/>
            <a:ext cx="586293" cy="483692"/>
          </a:xfrm>
          <a:custGeom>
            <a:rect b="b" l="l" r="r" t="t"/>
            <a:pathLst>
              <a:path extrusionOk="0"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7" name="Google Shape;167;p1"/>
          <p:cNvGrpSpPr/>
          <p:nvPr/>
        </p:nvGrpSpPr>
        <p:grpSpPr>
          <a:xfrm>
            <a:off x="10785975" y="350600"/>
            <a:ext cx="3656706" cy="3749203"/>
            <a:chOff x="0" y="0"/>
            <a:chExt cx="812800" cy="812800"/>
          </a:xfrm>
        </p:grpSpPr>
        <p:sp>
          <p:nvSpPr>
            <p:cNvPr id="168" name="Google Shape;168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1"/>
          <p:cNvGrpSpPr/>
          <p:nvPr/>
        </p:nvGrpSpPr>
        <p:grpSpPr>
          <a:xfrm>
            <a:off x="15972039" y="475210"/>
            <a:ext cx="1241303" cy="756432"/>
            <a:chOff x="0" y="-47625"/>
            <a:chExt cx="326928" cy="199225"/>
          </a:xfrm>
        </p:grpSpPr>
        <p:sp>
          <p:nvSpPr>
            <p:cNvPr id="171" name="Google Shape;171;p1"/>
            <p:cNvSpPr/>
            <p:nvPr/>
          </p:nvSpPr>
          <p:spPr>
            <a:xfrm>
              <a:off x="0" y="0"/>
              <a:ext cx="326928" cy="151600"/>
            </a:xfrm>
            <a:custGeom>
              <a:rect b="b" l="l" r="r" t="t"/>
              <a:pathLst>
                <a:path extrusionOk="0"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"/>
            <p:cNvSpPr txBox="1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"/>
          <p:cNvSpPr/>
          <p:nvPr/>
        </p:nvSpPr>
        <p:spPr>
          <a:xfrm>
            <a:off x="16275918" y="793769"/>
            <a:ext cx="633545" cy="300142"/>
          </a:xfrm>
          <a:custGeom>
            <a:rect b="b" l="l" r="r" t="t"/>
            <a:pathLst>
              <a:path extrusionOk="0"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1"/>
          <p:cNvSpPr txBox="1"/>
          <p:nvPr/>
        </p:nvSpPr>
        <p:spPr>
          <a:xfrm>
            <a:off x="915825" y="3291300"/>
            <a:ext cx="14991000" cy="24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Predicting Pneumonia from X-Ray Images</a:t>
            </a:r>
            <a:r>
              <a:rPr b="1" lang="en-US" sz="15624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/>
          </a:p>
        </p:txBody>
      </p:sp>
      <p:sp>
        <p:nvSpPr>
          <p:cNvPr id="175" name="Google Shape;175;p1"/>
          <p:cNvSpPr txBox="1"/>
          <p:nvPr/>
        </p:nvSpPr>
        <p:spPr>
          <a:xfrm>
            <a:off x="1074658" y="9213231"/>
            <a:ext cx="20121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+</a:t>
            </a:r>
            <a:r>
              <a:rPr lang="en-US" sz="1599">
                <a:latin typeface="Open Sans Medium"/>
                <a:ea typeface="Open Sans Medium"/>
                <a:cs typeface="Open Sans Medium"/>
                <a:sym typeface="Open Sans Medium"/>
              </a:rPr>
              <a:t>212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</a:t>
            </a:r>
            <a:r>
              <a:rPr lang="en-US" sz="1599">
                <a:latin typeface="Open Sans Medium"/>
                <a:ea typeface="Open Sans Medium"/>
                <a:cs typeface="Open Sans Medium"/>
                <a:sym typeface="Open Sans Medium"/>
              </a:rPr>
              <a:t>515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</a:t>
            </a:r>
            <a:r>
              <a:rPr lang="en-US" sz="1599">
                <a:latin typeface="Open Sans Medium"/>
                <a:ea typeface="Open Sans Medium"/>
                <a:cs typeface="Open Sans Medium"/>
                <a:sym typeface="Open Sans Medium"/>
              </a:rPr>
              <a:t>3200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/>
          </a:p>
        </p:txBody>
      </p:sp>
      <p:sp>
        <p:nvSpPr>
          <p:cNvPr id="176" name="Google Shape;176;p1"/>
          <p:cNvSpPr txBox="1"/>
          <p:nvPr/>
        </p:nvSpPr>
        <p:spPr>
          <a:xfrm>
            <a:off x="1074658" y="8881603"/>
            <a:ext cx="2012164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Telephone</a:t>
            </a:r>
            <a:endParaRPr/>
          </a:p>
        </p:txBody>
      </p:sp>
      <p:sp>
        <p:nvSpPr>
          <p:cNvPr id="177" name="Google Shape;177;p1"/>
          <p:cNvSpPr txBox="1"/>
          <p:nvPr/>
        </p:nvSpPr>
        <p:spPr>
          <a:xfrm>
            <a:off x="3575225" y="9213231"/>
            <a:ext cx="27258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>
                <a:latin typeface="Open Sans"/>
                <a:ea typeface="Open Sans"/>
                <a:cs typeface="Open Sans"/>
                <a:sym typeface="Open Sans"/>
              </a:rPr>
              <a:t>W 57 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St., </a:t>
            </a:r>
            <a:r>
              <a:rPr lang="en-US" sz="1599">
                <a:latin typeface="Open Sans"/>
                <a:ea typeface="Open Sans"/>
                <a:cs typeface="Open Sans"/>
                <a:sym typeface="Open Sans"/>
              </a:rPr>
              <a:t>New York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endParaRPr/>
          </a:p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latin typeface="Open Sans"/>
                <a:ea typeface="Open Sans"/>
                <a:cs typeface="Open Sans"/>
                <a:sym typeface="Open Sans"/>
              </a:rPr>
              <a:t>NY 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1599">
                <a:latin typeface="Open Sans"/>
                <a:ea typeface="Open Sans"/>
                <a:cs typeface="Open Sans"/>
                <a:sym typeface="Open Sans"/>
              </a:rPr>
              <a:t>0019</a:t>
            </a:r>
            <a:endParaRPr/>
          </a:p>
        </p:txBody>
      </p:sp>
      <p:sp>
        <p:nvSpPr>
          <p:cNvPr id="178" name="Google Shape;178;p1"/>
          <p:cNvSpPr txBox="1"/>
          <p:nvPr/>
        </p:nvSpPr>
        <p:spPr>
          <a:xfrm>
            <a:off x="6824776" y="9213225"/>
            <a:ext cx="31731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www.</a:t>
            </a:r>
            <a:r>
              <a:rPr lang="en-US" sz="1599">
                <a:latin typeface="Open Sans"/>
                <a:ea typeface="Open Sans"/>
                <a:cs typeface="Open Sans"/>
                <a:sym typeface="Open Sans"/>
              </a:rPr>
              <a:t>bkmd/capitalpartners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.com </a:t>
            </a:r>
            <a:endParaRPr/>
          </a:p>
        </p:txBody>
      </p:sp>
      <p:sp>
        <p:nvSpPr>
          <p:cNvPr id="179" name="Google Shape;179;p1"/>
          <p:cNvSpPr txBox="1"/>
          <p:nvPr/>
        </p:nvSpPr>
        <p:spPr>
          <a:xfrm>
            <a:off x="3575225" y="8881603"/>
            <a:ext cx="2725663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Address</a:t>
            </a:r>
            <a:endParaRPr/>
          </a:p>
        </p:txBody>
      </p:sp>
      <p:sp>
        <p:nvSpPr>
          <p:cNvPr id="180" name="Google Shape;180;p1"/>
          <p:cNvSpPr txBox="1"/>
          <p:nvPr/>
        </p:nvSpPr>
        <p:spPr>
          <a:xfrm>
            <a:off x="6824763" y="8881603"/>
            <a:ext cx="2868747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  <a:endParaRPr/>
          </a:p>
        </p:txBody>
      </p:sp>
      <p:sp>
        <p:nvSpPr>
          <p:cNvPr id="181" name="Google Shape;181;p1"/>
          <p:cNvSpPr txBox="1"/>
          <p:nvPr/>
        </p:nvSpPr>
        <p:spPr>
          <a:xfrm>
            <a:off x="14344595" y="8862553"/>
            <a:ext cx="286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5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latin typeface="Open Sans"/>
                <a:ea typeface="Open Sans"/>
                <a:cs typeface="Open Sans"/>
                <a:sym typeface="Open Sans"/>
              </a:rPr>
              <a:t>February </a:t>
            </a:r>
            <a:r>
              <a:rPr b="1" i="0" lang="en-US" sz="19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b="1" lang="en-US" sz="1999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182" name="Google Shape;182;p1"/>
          <p:cNvSpPr txBox="1"/>
          <p:nvPr/>
        </p:nvSpPr>
        <p:spPr>
          <a:xfrm>
            <a:off x="1711243" y="6034045"/>
            <a:ext cx="8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Open Sans SemiBold"/>
                <a:ea typeface="Open Sans SemiBold"/>
                <a:cs typeface="Open Sans SemiBold"/>
                <a:sym typeface="Open Sans SemiBold"/>
              </a:rPr>
              <a:t>Gates Foundation Presentation</a:t>
            </a:r>
            <a:endParaRPr/>
          </a:p>
        </p:txBody>
      </p:sp>
      <p:sp>
        <p:nvSpPr>
          <p:cNvPr id="183" name="Google Shape;183;p1"/>
          <p:cNvSpPr txBox="1"/>
          <p:nvPr/>
        </p:nvSpPr>
        <p:spPr>
          <a:xfrm>
            <a:off x="1857302" y="662925"/>
            <a:ext cx="3950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 SemiBold"/>
                <a:ea typeface="Open Sans SemiBold"/>
                <a:cs typeface="Open Sans SemiBold"/>
                <a:sym typeface="Open Sans SemiBold"/>
              </a:rPr>
              <a:t>BKMD Capital Partners</a:t>
            </a:r>
            <a:endParaRPr/>
          </a:p>
        </p:txBody>
      </p:sp>
      <p:pic>
        <p:nvPicPr>
          <p:cNvPr id="184" name="Google Shape;18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0188" y="99050"/>
            <a:ext cx="5888274" cy="45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a5b566b9b_0_222"/>
          <p:cNvSpPr/>
          <p:nvPr/>
        </p:nvSpPr>
        <p:spPr>
          <a:xfrm>
            <a:off x="0" y="0"/>
            <a:ext cx="8850980" cy="10288692"/>
          </a:xfrm>
          <a:custGeom>
            <a:rect b="b" l="l" r="r" t="t"/>
            <a:pathLst>
              <a:path extrusionOk="0" h="2709333" w="2451795">
                <a:moveTo>
                  <a:pt x="0" y="0"/>
                </a:moveTo>
                <a:lnTo>
                  <a:pt x="2451795" y="0"/>
                </a:lnTo>
                <a:lnTo>
                  <a:pt x="2451795" y="2709333"/>
                </a:lnTo>
                <a:lnTo>
                  <a:pt x="0" y="2709333"/>
                </a:lnTo>
                <a:close/>
              </a:path>
            </a:pathLst>
          </a:custGeom>
          <a:solidFill>
            <a:srgbClr val="17726D"/>
          </a:solidFill>
          <a:ln>
            <a:noFill/>
          </a:ln>
        </p:spPr>
      </p:sp>
      <p:sp>
        <p:nvSpPr>
          <p:cNvPr id="413" name="Google Shape;413;g26a5b566b9b_0_222"/>
          <p:cNvSpPr txBox="1"/>
          <p:nvPr/>
        </p:nvSpPr>
        <p:spPr>
          <a:xfrm>
            <a:off x="497995" y="-6"/>
            <a:ext cx="814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Process</a:t>
            </a:r>
            <a:endParaRPr/>
          </a:p>
        </p:txBody>
      </p:sp>
      <p:sp>
        <p:nvSpPr>
          <p:cNvPr id="414" name="Google Shape;414;g26a5b566b9b_0_222"/>
          <p:cNvSpPr txBox="1"/>
          <p:nvPr/>
        </p:nvSpPr>
        <p:spPr>
          <a:xfrm>
            <a:off x="750245" y="7399333"/>
            <a:ext cx="764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g26a5b566b9b_0_222"/>
          <p:cNvGrpSpPr/>
          <p:nvPr/>
        </p:nvGrpSpPr>
        <p:grpSpPr>
          <a:xfrm>
            <a:off x="9477099" y="409300"/>
            <a:ext cx="7686082" cy="698387"/>
            <a:chOff x="0" y="-38100"/>
            <a:chExt cx="1760400" cy="183936"/>
          </a:xfrm>
        </p:grpSpPr>
        <p:sp>
          <p:nvSpPr>
            <p:cNvPr id="416" name="Google Shape;416;g26a5b566b9b_0_222"/>
            <p:cNvSpPr/>
            <p:nvPr/>
          </p:nvSpPr>
          <p:spPr>
            <a:xfrm>
              <a:off x="0" y="0"/>
              <a:ext cx="1760253" cy="145836"/>
            </a:xfrm>
            <a:custGeom>
              <a:rect b="b" l="l" r="r" t="t"/>
              <a:pathLst>
                <a:path extrusionOk="0" h="145836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59"/>
                  </a:lnTo>
                  <a:cubicBezTo>
                    <a:pt x="1760253" y="119386"/>
                    <a:pt x="1733804" y="145836"/>
                    <a:pt x="1701177" y="145836"/>
                  </a:cubicBezTo>
                  <a:lnTo>
                    <a:pt x="59077" y="145836"/>
                  </a:lnTo>
                  <a:cubicBezTo>
                    <a:pt x="43409" y="145836"/>
                    <a:pt x="28382" y="139611"/>
                    <a:pt x="17303" y="128532"/>
                  </a:cubicBezTo>
                  <a:cubicBezTo>
                    <a:pt x="6224" y="117453"/>
                    <a:pt x="0" y="102427"/>
                    <a:pt x="0" y="86759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g26a5b566b9b_0_222"/>
            <p:cNvSpPr txBox="1"/>
            <p:nvPr/>
          </p:nvSpPr>
          <p:spPr>
            <a:xfrm>
              <a:off x="0" y="-38100"/>
              <a:ext cx="17604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Experimentation</a:t>
              </a:r>
              <a:endParaRPr/>
            </a:p>
          </p:txBody>
        </p:sp>
      </p:grpSp>
      <p:grpSp>
        <p:nvGrpSpPr>
          <p:cNvPr id="418" name="Google Shape;418;g26a5b566b9b_0_222"/>
          <p:cNvGrpSpPr/>
          <p:nvPr/>
        </p:nvGrpSpPr>
        <p:grpSpPr>
          <a:xfrm>
            <a:off x="9477099" y="1292324"/>
            <a:ext cx="7686082" cy="698387"/>
            <a:chOff x="0" y="-38100"/>
            <a:chExt cx="1760400" cy="183936"/>
          </a:xfrm>
        </p:grpSpPr>
        <p:sp>
          <p:nvSpPr>
            <p:cNvPr id="419" name="Google Shape;419;g26a5b566b9b_0_222"/>
            <p:cNvSpPr/>
            <p:nvPr/>
          </p:nvSpPr>
          <p:spPr>
            <a:xfrm>
              <a:off x="0" y="0"/>
              <a:ext cx="1760253" cy="145836"/>
            </a:xfrm>
            <a:custGeom>
              <a:rect b="b" l="l" r="r" t="t"/>
              <a:pathLst>
                <a:path extrusionOk="0" h="145836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59"/>
                  </a:lnTo>
                  <a:cubicBezTo>
                    <a:pt x="1760253" y="119386"/>
                    <a:pt x="1733804" y="145836"/>
                    <a:pt x="1701177" y="145836"/>
                  </a:cubicBezTo>
                  <a:lnTo>
                    <a:pt x="59077" y="145836"/>
                  </a:lnTo>
                  <a:cubicBezTo>
                    <a:pt x="43409" y="145836"/>
                    <a:pt x="28382" y="139611"/>
                    <a:pt x="17303" y="128532"/>
                  </a:cubicBezTo>
                  <a:cubicBezTo>
                    <a:pt x="6224" y="117453"/>
                    <a:pt x="0" y="102427"/>
                    <a:pt x="0" y="86759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g26a5b566b9b_0_222"/>
            <p:cNvSpPr txBox="1"/>
            <p:nvPr/>
          </p:nvSpPr>
          <p:spPr>
            <a:xfrm>
              <a:off x="0" y="-38100"/>
              <a:ext cx="17604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Structured Approach</a:t>
              </a:r>
              <a:endParaRPr/>
            </a:p>
          </p:txBody>
        </p:sp>
      </p:grpSp>
      <p:grpSp>
        <p:nvGrpSpPr>
          <p:cNvPr id="421" name="Google Shape;421;g26a5b566b9b_0_222"/>
          <p:cNvGrpSpPr/>
          <p:nvPr/>
        </p:nvGrpSpPr>
        <p:grpSpPr>
          <a:xfrm>
            <a:off x="9477099" y="6046029"/>
            <a:ext cx="7686082" cy="698387"/>
            <a:chOff x="0" y="-38100"/>
            <a:chExt cx="1760400" cy="183936"/>
          </a:xfrm>
        </p:grpSpPr>
        <p:sp>
          <p:nvSpPr>
            <p:cNvPr id="422" name="Google Shape;422;g26a5b566b9b_0_222"/>
            <p:cNvSpPr/>
            <p:nvPr/>
          </p:nvSpPr>
          <p:spPr>
            <a:xfrm>
              <a:off x="0" y="0"/>
              <a:ext cx="1760253" cy="145836"/>
            </a:xfrm>
            <a:custGeom>
              <a:rect b="b" l="l" r="r" t="t"/>
              <a:pathLst>
                <a:path extrusionOk="0" h="145836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59"/>
                  </a:lnTo>
                  <a:cubicBezTo>
                    <a:pt x="1760253" y="119386"/>
                    <a:pt x="1733804" y="145836"/>
                    <a:pt x="1701177" y="145836"/>
                  </a:cubicBezTo>
                  <a:lnTo>
                    <a:pt x="59077" y="145836"/>
                  </a:lnTo>
                  <a:cubicBezTo>
                    <a:pt x="43409" y="145836"/>
                    <a:pt x="28382" y="139611"/>
                    <a:pt x="17303" y="128532"/>
                  </a:cubicBezTo>
                  <a:cubicBezTo>
                    <a:pt x="6224" y="117453"/>
                    <a:pt x="0" y="102427"/>
                    <a:pt x="0" y="86759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g26a5b566b9b_0_222"/>
            <p:cNvSpPr txBox="1"/>
            <p:nvPr/>
          </p:nvSpPr>
          <p:spPr>
            <a:xfrm>
              <a:off x="0" y="-38100"/>
              <a:ext cx="17604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Art and Science </a:t>
              </a:r>
              <a:endParaRPr/>
            </a:p>
          </p:txBody>
        </p:sp>
      </p:grpSp>
      <p:sp>
        <p:nvSpPr>
          <p:cNvPr id="424" name="Google Shape;424;g26a5b566b9b_0_222"/>
          <p:cNvSpPr txBox="1"/>
          <p:nvPr/>
        </p:nvSpPr>
        <p:spPr>
          <a:xfrm>
            <a:off x="9477100" y="2189274"/>
            <a:ext cx="8573100" cy="3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Isolate each parameter: find optimal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Kernel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Size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Balance small and large patterns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Epochs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Give model enough time to learn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Augmentation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Allow model to be adaptable </a:t>
            </a:r>
            <a:endParaRPr/>
          </a:p>
        </p:txBody>
      </p:sp>
      <p:grpSp>
        <p:nvGrpSpPr>
          <p:cNvPr id="425" name="Google Shape;425;g26a5b566b9b_0_222"/>
          <p:cNvGrpSpPr/>
          <p:nvPr/>
        </p:nvGrpSpPr>
        <p:grpSpPr>
          <a:xfrm>
            <a:off x="15371445" y="7975425"/>
            <a:ext cx="4373352" cy="3803172"/>
            <a:chOff x="0" y="0"/>
            <a:chExt cx="812800" cy="812800"/>
          </a:xfrm>
        </p:grpSpPr>
        <p:sp>
          <p:nvSpPr>
            <p:cNvPr id="426" name="Google Shape;426;g26a5b566b9b_0_2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EAE4D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g26a5b566b9b_0_22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g26a5b566b9b_0_222"/>
          <p:cNvSpPr txBox="1"/>
          <p:nvPr/>
        </p:nvSpPr>
        <p:spPr>
          <a:xfrm>
            <a:off x="9377874" y="7044285"/>
            <a:ext cx="8573100" cy="13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Considered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relationships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of each parameter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	Layers | Epochs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	Kernel Size | Max Pooling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9" name="Google Shape;429;g26a5b566b9b_0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25" y="1292325"/>
            <a:ext cx="7532700" cy="44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6a5b566b9b_0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25" y="5865500"/>
            <a:ext cx="7532737" cy="44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g26a6369b506_1_6"/>
          <p:cNvGrpSpPr/>
          <p:nvPr/>
        </p:nvGrpSpPr>
        <p:grpSpPr>
          <a:xfrm>
            <a:off x="12768276" y="0"/>
            <a:ext cx="5519717" cy="10468053"/>
            <a:chOff x="0" y="-47625"/>
            <a:chExt cx="2451900" cy="2757000"/>
          </a:xfrm>
        </p:grpSpPr>
        <p:sp>
          <p:nvSpPr>
            <p:cNvPr id="436" name="Google Shape;436;g26a6369b506_1_6"/>
            <p:cNvSpPr/>
            <p:nvPr/>
          </p:nvSpPr>
          <p:spPr>
            <a:xfrm>
              <a:off x="0" y="0"/>
              <a:ext cx="2451795" cy="2709333"/>
            </a:xfrm>
            <a:custGeom>
              <a:rect b="b" l="l" r="r" t="t"/>
              <a:pathLst>
                <a:path extrusionOk="0" h="2709333" w="2451795">
                  <a:moveTo>
                    <a:pt x="0" y="0"/>
                  </a:moveTo>
                  <a:lnTo>
                    <a:pt x="2451795" y="0"/>
                  </a:lnTo>
                  <a:lnTo>
                    <a:pt x="24517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437" name="Google Shape;437;g26a6369b506_1_6"/>
            <p:cNvSpPr txBox="1"/>
            <p:nvPr/>
          </p:nvSpPr>
          <p:spPr>
            <a:xfrm>
              <a:off x="0" y="-47625"/>
              <a:ext cx="24519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38" name="Google Shape;438;g26a6369b506_1_6"/>
          <p:cNvGraphicFramePr/>
          <p:nvPr/>
        </p:nvGraphicFramePr>
        <p:xfrm>
          <a:off x="12870050" y="47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{9A25E3A3-D987-485E-9E96-DE37B740BCB8}</a:tableStyleId>
              </a:tblPr>
              <a:tblGrid>
                <a:gridCol w="2651575"/>
                <a:gridCol w="2651575"/>
              </a:tblGrid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Rotation</a:t>
                      </a: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 Range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15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Width Shift Range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0.1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Height Shift Range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0.2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Horizontal Flip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True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Vertical</a:t>
                      </a: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 Flip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True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Shear Range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0.2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Zoom Range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0.2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Number of Layers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6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Number of Filters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110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Kernel Size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4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Dropout Value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0.25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Max Pooling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2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Number of Classes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2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Batch Size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40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Learning Rate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0.0001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1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Epochs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lt1"/>
                          </a:solidFill>
                        </a:rPr>
                        <a:t>30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9" name="Google Shape;439;g26a6369b506_1_6"/>
          <p:cNvSpPr txBox="1"/>
          <p:nvPr/>
        </p:nvSpPr>
        <p:spPr>
          <a:xfrm>
            <a:off x="946388" y="822925"/>
            <a:ext cx="10047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Model Architecture</a:t>
            </a:r>
            <a:endParaRPr/>
          </a:p>
        </p:txBody>
      </p:sp>
      <p:pic>
        <p:nvPicPr>
          <p:cNvPr id="440" name="Google Shape;440;g26a6369b506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61775"/>
            <a:ext cx="12463478" cy="571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g26a6369b506_0_212"/>
          <p:cNvGrpSpPr/>
          <p:nvPr/>
        </p:nvGrpSpPr>
        <p:grpSpPr>
          <a:xfrm rot="-5400000">
            <a:off x="6369665" y="-3713563"/>
            <a:ext cx="5519717" cy="18259060"/>
            <a:chOff x="0" y="-47625"/>
            <a:chExt cx="2451900" cy="2757000"/>
          </a:xfrm>
        </p:grpSpPr>
        <p:sp>
          <p:nvSpPr>
            <p:cNvPr id="446" name="Google Shape;446;g26a6369b506_0_212"/>
            <p:cNvSpPr/>
            <p:nvPr/>
          </p:nvSpPr>
          <p:spPr>
            <a:xfrm>
              <a:off x="0" y="0"/>
              <a:ext cx="2451795" cy="2709333"/>
            </a:xfrm>
            <a:custGeom>
              <a:rect b="b" l="l" r="r" t="t"/>
              <a:pathLst>
                <a:path extrusionOk="0" h="2709333" w="2451795">
                  <a:moveTo>
                    <a:pt x="0" y="0"/>
                  </a:moveTo>
                  <a:lnTo>
                    <a:pt x="2451795" y="0"/>
                  </a:lnTo>
                  <a:lnTo>
                    <a:pt x="24517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447" name="Google Shape;447;g26a6369b506_0_212"/>
            <p:cNvSpPr txBox="1"/>
            <p:nvPr/>
          </p:nvSpPr>
          <p:spPr>
            <a:xfrm>
              <a:off x="0" y="-47625"/>
              <a:ext cx="24519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g26a6369b506_0_212"/>
          <p:cNvSpPr txBox="1"/>
          <p:nvPr/>
        </p:nvSpPr>
        <p:spPr>
          <a:xfrm>
            <a:off x="562800" y="3275525"/>
            <a:ext cx="11097300" cy="3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Experimentation with R</a:t>
            </a: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elationships</a:t>
            </a: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Grid Search Approach 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26a6369b506_0_212"/>
          <p:cNvSpPr txBox="1"/>
          <p:nvPr/>
        </p:nvSpPr>
        <p:spPr>
          <a:xfrm>
            <a:off x="946388" y="822925"/>
            <a:ext cx="10047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Next Steps for Model</a:t>
            </a:r>
            <a:endParaRPr/>
          </a:p>
        </p:txBody>
      </p:sp>
      <p:pic>
        <p:nvPicPr>
          <p:cNvPr id="450" name="Google Shape;450;g26a6369b506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5258" y="3429000"/>
            <a:ext cx="7155950" cy="386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12"/>
          <p:cNvGrpSpPr/>
          <p:nvPr/>
        </p:nvGrpSpPr>
        <p:grpSpPr>
          <a:xfrm>
            <a:off x="0" y="276668"/>
            <a:ext cx="18288000" cy="1676251"/>
            <a:chOff x="0" y="-47625"/>
            <a:chExt cx="4816593" cy="441482"/>
          </a:xfrm>
        </p:grpSpPr>
        <p:sp>
          <p:nvSpPr>
            <p:cNvPr id="456" name="Google Shape;456;p12"/>
            <p:cNvSpPr/>
            <p:nvPr/>
          </p:nvSpPr>
          <p:spPr>
            <a:xfrm>
              <a:off x="0" y="0"/>
              <a:ext cx="4816592" cy="393857"/>
            </a:xfrm>
            <a:custGeom>
              <a:rect b="b" l="l" r="r" t="t"/>
              <a:pathLst>
                <a:path extrusionOk="0"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457" name="Google Shape;457;p12"/>
            <p:cNvSpPr txBox="1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12"/>
          <p:cNvSpPr txBox="1"/>
          <p:nvPr/>
        </p:nvSpPr>
        <p:spPr>
          <a:xfrm>
            <a:off x="5069995" y="560701"/>
            <a:ext cx="814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Intervention</a:t>
            </a:r>
            <a:endParaRPr/>
          </a:p>
        </p:txBody>
      </p:sp>
      <p:grpSp>
        <p:nvGrpSpPr>
          <p:cNvPr id="459" name="Google Shape;459;p12"/>
          <p:cNvGrpSpPr/>
          <p:nvPr/>
        </p:nvGrpSpPr>
        <p:grpSpPr>
          <a:xfrm>
            <a:off x="-1176545" y="7809704"/>
            <a:ext cx="4136827" cy="4136827"/>
            <a:chOff x="0" y="0"/>
            <a:chExt cx="812800" cy="812800"/>
          </a:xfrm>
        </p:grpSpPr>
        <p:sp>
          <p:nvSpPr>
            <p:cNvPr id="460" name="Google Shape;460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12"/>
          <p:cNvGrpSpPr/>
          <p:nvPr/>
        </p:nvGrpSpPr>
        <p:grpSpPr>
          <a:xfrm>
            <a:off x="839945" y="2478111"/>
            <a:ext cx="6684063" cy="698387"/>
            <a:chOff x="0" y="-38100"/>
            <a:chExt cx="1760400" cy="183936"/>
          </a:xfrm>
        </p:grpSpPr>
        <p:sp>
          <p:nvSpPr>
            <p:cNvPr id="463" name="Google Shape;463;p12"/>
            <p:cNvSpPr/>
            <p:nvPr/>
          </p:nvSpPr>
          <p:spPr>
            <a:xfrm>
              <a:off x="0" y="0"/>
              <a:ext cx="1760253" cy="145836"/>
            </a:xfrm>
            <a:custGeom>
              <a:rect b="b" l="l" r="r" t="t"/>
              <a:pathLst>
                <a:path extrusionOk="0" h="145836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59"/>
                  </a:lnTo>
                  <a:cubicBezTo>
                    <a:pt x="1760253" y="119386"/>
                    <a:pt x="1733804" y="145836"/>
                    <a:pt x="1701177" y="145836"/>
                  </a:cubicBezTo>
                  <a:lnTo>
                    <a:pt x="59077" y="145836"/>
                  </a:lnTo>
                  <a:cubicBezTo>
                    <a:pt x="43409" y="145836"/>
                    <a:pt x="28382" y="139611"/>
                    <a:pt x="17303" y="128532"/>
                  </a:cubicBezTo>
                  <a:cubicBezTo>
                    <a:pt x="6224" y="117453"/>
                    <a:pt x="0" y="102427"/>
                    <a:pt x="0" y="86759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2"/>
            <p:cNvSpPr txBox="1"/>
            <p:nvPr/>
          </p:nvSpPr>
          <p:spPr>
            <a:xfrm>
              <a:off x="0" y="-38100"/>
              <a:ext cx="17604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Current State</a:t>
              </a:r>
              <a:endParaRPr/>
            </a:p>
          </p:txBody>
        </p:sp>
      </p:grpSp>
      <p:grpSp>
        <p:nvGrpSpPr>
          <p:cNvPr id="465" name="Google Shape;465;p12"/>
          <p:cNvGrpSpPr/>
          <p:nvPr/>
        </p:nvGrpSpPr>
        <p:grpSpPr>
          <a:xfrm>
            <a:off x="10481870" y="2478111"/>
            <a:ext cx="6684063" cy="698387"/>
            <a:chOff x="0" y="-38100"/>
            <a:chExt cx="1760400" cy="183936"/>
          </a:xfrm>
        </p:grpSpPr>
        <p:sp>
          <p:nvSpPr>
            <p:cNvPr id="466" name="Google Shape;466;p12"/>
            <p:cNvSpPr/>
            <p:nvPr/>
          </p:nvSpPr>
          <p:spPr>
            <a:xfrm>
              <a:off x="0" y="0"/>
              <a:ext cx="1760253" cy="145836"/>
            </a:xfrm>
            <a:custGeom>
              <a:rect b="b" l="l" r="r" t="t"/>
              <a:pathLst>
                <a:path extrusionOk="0" h="145836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59"/>
                  </a:lnTo>
                  <a:cubicBezTo>
                    <a:pt x="1760253" y="119386"/>
                    <a:pt x="1733804" y="145836"/>
                    <a:pt x="1701177" y="145836"/>
                  </a:cubicBezTo>
                  <a:lnTo>
                    <a:pt x="59077" y="145836"/>
                  </a:lnTo>
                  <a:cubicBezTo>
                    <a:pt x="43409" y="145836"/>
                    <a:pt x="28382" y="139611"/>
                    <a:pt x="17303" y="128532"/>
                  </a:cubicBezTo>
                  <a:cubicBezTo>
                    <a:pt x="6224" y="117453"/>
                    <a:pt x="0" y="102427"/>
                    <a:pt x="0" y="86759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2"/>
            <p:cNvSpPr txBox="1"/>
            <p:nvPr/>
          </p:nvSpPr>
          <p:spPr>
            <a:xfrm>
              <a:off x="0" y="-38100"/>
              <a:ext cx="17604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Using our Model to Automate Process</a:t>
              </a:r>
              <a:endParaRPr/>
            </a:p>
          </p:txBody>
        </p:sp>
      </p:grpSp>
      <p:pic>
        <p:nvPicPr>
          <p:cNvPr id="468" name="Google Shape;46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400" y="4371449"/>
            <a:ext cx="1969150" cy="19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0975" y="6340600"/>
            <a:ext cx="1522175" cy="15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2"/>
          <p:cNvPicPr preferRelativeResize="0"/>
          <p:nvPr/>
        </p:nvPicPr>
        <p:blipFill rotWithShape="1">
          <a:blip r:embed="rId4">
            <a:alphaModFix/>
          </a:blip>
          <a:srcRect b="16972" l="25206" r="28601" t="9649"/>
          <a:stretch/>
        </p:blipFill>
        <p:spPr>
          <a:xfrm>
            <a:off x="1282800" y="3917125"/>
            <a:ext cx="1677475" cy="287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2"/>
          <p:cNvPicPr preferRelativeResize="0"/>
          <p:nvPr/>
        </p:nvPicPr>
        <p:blipFill rotWithShape="1">
          <a:blip r:embed="rId4">
            <a:alphaModFix/>
          </a:blip>
          <a:srcRect b="16972" l="25206" r="28601" t="9649"/>
          <a:stretch/>
        </p:blipFill>
        <p:spPr>
          <a:xfrm>
            <a:off x="11559100" y="3429010"/>
            <a:ext cx="1327725" cy="227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2"/>
          <p:cNvPicPr preferRelativeResize="0"/>
          <p:nvPr/>
        </p:nvPicPr>
        <p:blipFill rotWithShape="1">
          <a:blip r:embed="rId5">
            <a:alphaModFix/>
          </a:blip>
          <a:srcRect b="23387" l="0" r="0" t="39293"/>
          <a:stretch/>
        </p:blipFill>
        <p:spPr>
          <a:xfrm>
            <a:off x="2960275" y="4776064"/>
            <a:ext cx="1969150" cy="73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2"/>
          <p:cNvPicPr preferRelativeResize="0"/>
          <p:nvPr/>
        </p:nvPicPr>
        <p:blipFill rotWithShape="1">
          <a:blip r:embed="rId5">
            <a:alphaModFix/>
          </a:blip>
          <a:srcRect b="23387" l="0" r="0" t="39293"/>
          <a:stretch/>
        </p:blipFill>
        <p:spPr>
          <a:xfrm rot="5400024">
            <a:off x="5436897" y="7293650"/>
            <a:ext cx="1522157" cy="73487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2"/>
          <p:cNvSpPr txBox="1"/>
          <p:nvPr/>
        </p:nvSpPr>
        <p:spPr>
          <a:xfrm>
            <a:off x="4572000" y="6340600"/>
            <a:ext cx="355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85% 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 Accuracy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2"/>
          <p:cNvSpPr txBox="1"/>
          <p:nvPr/>
        </p:nvSpPr>
        <p:spPr>
          <a:xfrm>
            <a:off x="4683000" y="8422175"/>
            <a:ext cx="39717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7.5% False Positive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7.5% False Negative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304145">
            <a:off x="13122167" y="6359371"/>
            <a:ext cx="1403473" cy="52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2"/>
          <p:cNvPicPr preferRelativeResize="0"/>
          <p:nvPr/>
        </p:nvPicPr>
        <p:blipFill rotWithShape="1">
          <a:blip r:embed="rId5">
            <a:alphaModFix/>
          </a:blip>
          <a:srcRect b="23387" l="0" r="0" t="39293"/>
          <a:stretch/>
        </p:blipFill>
        <p:spPr>
          <a:xfrm rot="24">
            <a:off x="13504210" y="4200450"/>
            <a:ext cx="1522157" cy="73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35675" y="3641150"/>
            <a:ext cx="2157750" cy="21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2"/>
          <p:cNvPicPr preferRelativeResize="0"/>
          <p:nvPr/>
        </p:nvPicPr>
        <p:blipFill rotWithShape="1">
          <a:blip r:embed="rId5">
            <a:alphaModFix/>
          </a:blip>
          <a:srcRect b="23387" l="0" r="0" t="39293"/>
          <a:stretch/>
        </p:blipFill>
        <p:spPr>
          <a:xfrm rot="5400024">
            <a:off x="15453472" y="6527262"/>
            <a:ext cx="1522157" cy="73487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12"/>
          <p:cNvSpPr txBox="1"/>
          <p:nvPr/>
        </p:nvSpPr>
        <p:spPr>
          <a:xfrm>
            <a:off x="14796063" y="7637025"/>
            <a:ext cx="39717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 False Positive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2% False Negative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2"/>
          <p:cNvSpPr txBox="1"/>
          <p:nvPr/>
        </p:nvSpPr>
        <p:spPr>
          <a:xfrm>
            <a:off x="10901250" y="7978300"/>
            <a:ext cx="327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Develops treatment plan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2"/>
          <p:cNvSpPr txBox="1"/>
          <p:nvPr/>
        </p:nvSpPr>
        <p:spPr>
          <a:xfrm>
            <a:off x="14438400" y="5510925"/>
            <a:ext cx="355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% Detection Accuracy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g26a6f962fe1_0_371"/>
          <p:cNvGrpSpPr/>
          <p:nvPr/>
        </p:nvGrpSpPr>
        <p:grpSpPr>
          <a:xfrm>
            <a:off x="0" y="276667"/>
            <a:ext cx="18288118" cy="1676711"/>
            <a:chOff x="0" y="-47625"/>
            <a:chExt cx="4816592" cy="441600"/>
          </a:xfrm>
        </p:grpSpPr>
        <p:sp>
          <p:nvSpPr>
            <p:cNvPr id="488" name="Google Shape;488;g26a6f962fe1_0_371"/>
            <p:cNvSpPr/>
            <p:nvPr/>
          </p:nvSpPr>
          <p:spPr>
            <a:xfrm>
              <a:off x="0" y="0"/>
              <a:ext cx="4816592" cy="393857"/>
            </a:xfrm>
            <a:custGeom>
              <a:rect b="b" l="l" r="r" t="t"/>
              <a:pathLst>
                <a:path extrusionOk="0"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489" name="Google Shape;489;g26a6f962fe1_0_371"/>
            <p:cNvSpPr txBox="1"/>
            <p:nvPr/>
          </p:nvSpPr>
          <p:spPr>
            <a:xfrm>
              <a:off x="0" y="-47625"/>
              <a:ext cx="48165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g26a6f962fe1_0_371"/>
          <p:cNvSpPr txBox="1"/>
          <p:nvPr/>
        </p:nvSpPr>
        <p:spPr>
          <a:xfrm>
            <a:off x="839950" y="755625"/>
            <a:ext cx="1115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Cost Benefit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6a6f962fe1_0_371"/>
          <p:cNvSpPr/>
          <p:nvPr/>
        </p:nvSpPr>
        <p:spPr>
          <a:xfrm>
            <a:off x="14115913" y="963360"/>
            <a:ext cx="586293" cy="483692"/>
          </a:xfrm>
          <a:custGeom>
            <a:rect b="b" l="l" r="r" t="t"/>
            <a:pathLst>
              <a:path extrusionOk="0"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g26a6f962fe1_0_371"/>
          <p:cNvSpPr txBox="1"/>
          <p:nvPr/>
        </p:nvSpPr>
        <p:spPr>
          <a:xfrm>
            <a:off x="14967425" y="1002006"/>
            <a:ext cx="3191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BKMD Capital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g26a6f962fe1_0_37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75" y="2187800"/>
            <a:ext cx="9992574" cy="6178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g26a6f962fe1_0_371"/>
          <p:cNvGrpSpPr/>
          <p:nvPr/>
        </p:nvGrpSpPr>
        <p:grpSpPr>
          <a:xfrm>
            <a:off x="11050700" y="2853725"/>
            <a:ext cx="6716700" cy="4846925"/>
            <a:chOff x="11442750" y="3009050"/>
            <a:chExt cx="6716700" cy="4846925"/>
          </a:xfrm>
        </p:grpSpPr>
        <p:sp>
          <p:nvSpPr>
            <p:cNvPr id="495" name="Google Shape;495;g26a6f962fe1_0_371"/>
            <p:cNvSpPr txBox="1"/>
            <p:nvPr/>
          </p:nvSpPr>
          <p:spPr>
            <a:xfrm>
              <a:off x="11442750" y="3784675"/>
              <a:ext cx="6716700" cy="40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>
                  <a:latin typeface="Open Sans"/>
                  <a:ea typeface="Open Sans"/>
                  <a:cs typeface="Open Sans"/>
                  <a:sym typeface="Open Sans"/>
                </a:rPr>
                <a:t>Malawi Population ………………………..…….. 19.890M</a:t>
              </a:r>
              <a:endParaRPr sz="2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Children Under 5 in Africa ……………..….. 207.449M</a:t>
              </a:r>
              <a:endParaRPr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African Population ………………………………….. 1.216B</a:t>
              </a:r>
              <a:endParaRPr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% of Children Under 5 …………….……….…….. 17%</a:t>
              </a:r>
              <a:endParaRPr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Children Under 5 in Malawi ……….………….. 3.393M</a:t>
              </a:r>
              <a:endParaRPr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Pneumonia Rate………………..……………..….. 6.65%</a:t>
              </a:r>
              <a:endParaRPr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sz="2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6" name="Google Shape;496;g26a6f962fe1_0_371"/>
            <p:cNvSpPr txBox="1"/>
            <p:nvPr/>
          </p:nvSpPr>
          <p:spPr>
            <a:xfrm>
              <a:off x="12095400" y="3035300"/>
              <a:ext cx="5411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b="1" lang="en-US" sz="2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Annual Pediatric Pneumonia</a:t>
              </a:r>
              <a:endParaRPr b="1" i="0" sz="1900" u="none" cap="none" strike="noStrike">
                <a:solidFill>
                  <a:srgbClr val="000000"/>
                </a:solidFill>
              </a:endParaRPr>
            </a:p>
          </p:txBody>
        </p:sp>
        <p:grpSp>
          <p:nvGrpSpPr>
            <p:cNvPr id="497" name="Google Shape;497;g26a6f962fe1_0_371"/>
            <p:cNvGrpSpPr/>
            <p:nvPr/>
          </p:nvGrpSpPr>
          <p:grpSpPr>
            <a:xfrm>
              <a:off x="12645588" y="6885338"/>
              <a:ext cx="4311000" cy="517900"/>
              <a:chOff x="12095400" y="4398725"/>
              <a:chExt cx="4311000" cy="517900"/>
            </a:xfrm>
          </p:grpSpPr>
          <p:sp>
            <p:nvSpPr>
              <p:cNvPr id="498" name="Google Shape;498;g26a6f962fe1_0_371"/>
              <p:cNvSpPr txBox="1"/>
              <p:nvPr/>
            </p:nvSpPr>
            <p:spPr>
              <a:xfrm>
                <a:off x="12095400" y="4516425"/>
                <a:ext cx="431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b="1" lang="en-US" sz="2600">
                    <a:solidFill>
                      <a:srgbClr val="98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225,650 Sick Children </a:t>
                </a:r>
                <a:endParaRPr b="1" i="0" sz="1700" u="none" cap="none" strike="noStrike">
                  <a:solidFill>
                    <a:srgbClr val="980000"/>
                  </a:solidFill>
                </a:endParaRPr>
              </a:p>
            </p:txBody>
          </p:sp>
          <p:grpSp>
            <p:nvGrpSpPr>
              <p:cNvPr id="499" name="Google Shape;499;g26a6f962fe1_0_371"/>
              <p:cNvGrpSpPr/>
              <p:nvPr/>
            </p:nvGrpSpPr>
            <p:grpSpPr>
              <a:xfrm>
                <a:off x="13131750" y="4398725"/>
                <a:ext cx="2238300" cy="33575"/>
                <a:chOff x="7050725" y="6269850"/>
                <a:chExt cx="2238300" cy="33575"/>
              </a:xfrm>
            </p:grpSpPr>
            <p:cxnSp>
              <p:nvCxnSpPr>
                <p:cNvPr id="500" name="Google Shape;500;g26a6f962fe1_0_371"/>
                <p:cNvCxnSpPr/>
                <p:nvPr/>
              </p:nvCxnSpPr>
              <p:spPr>
                <a:xfrm>
                  <a:off x="7050725" y="6269850"/>
                  <a:ext cx="22383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17726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1" name="Google Shape;501;g26a6f962fe1_0_371"/>
                <p:cNvCxnSpPr/>
                <p:nvPr/>
              </p:nvCxnSpPr>
              <p:spPr>
                <a:xfrm>
                  <a:off x="7050725" y="6303425"/>
                  <a:ext cx="22383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17726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502" name="Google Shape;502;g26a6f962fe1_0_371"/>
            <p:cNvSpPr/>
            <p:nvPr/>
          </p:nvSpPr>
          <p:spPr>
            <a:xfrm>
              <a:off x="12095400" y="3009050"/>
              <a:ext cx="5411400" cy="483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629995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g26a6f962fe1_0_371"/>
          <p:cNvSpPr txBox="1"/>
          <p:nvPr/>
        </p:nvSpPr>
        <p:spPr>
          <a:xfrm>
            <a:off x="2708850" y="6690050"/>
            <a:ext cx="9762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$7.5M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26a6f962fe1_0_371"/>
          <p:cNvSpPr txBox="1"/>
          <p:nvPr/>
        </p:nvSpPr>
        <p:spPr>
          <a:xfrm>
            <a:off x="7541875" y="3429000"/>
            <a:ext cx="12867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$28.7M</a:t>
            </a:r>
            <a:endParaRPr sz="2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26a6f962fe1_0_371"/>
          <p:cNvSpPr txBox="1"/>
          <p:nvPr/>
        </p:nvSpPr>
        <p:spPr>
          <a:xfrm>
            <a:off x="5048425" y="4060050"/>
            <a:ext cx="12867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6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$24.7M</a:t>
            </a:r>
            <a:endParaRPr sz="2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26a6f962fe1_0_371"/>
          <p:cNvSpPr txBox="1"/>
          <p:nvPr/>
        </p:nvSpPr>
        <p:spPr>
          <a:xfrm>
            <a:off x="885813" y="8874575"/>
            <a:ext cx="16516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4200">
                <a:solidFill>
                  <a:srgbClr val="629995"/>
                </a:solidFill>
                <a:latin typeface="Open Sans"/>
                <a:ea typeface="Open Sans"/>
                <a:cs typeface="Open Sans"/>
                <a:sym typeface="Open Sans"/>
              </a:rPr>
              <a:t>$24.7M – $7.5M =</a:t>
            </a:r>
            <a:r>
              <a:rPr b="1" lang="en-US" sz="42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5100" u="sng">
                <a:solidFill>
                  <a:srgbClr val="1F6D68"/>
                </a:solidFill>
                <a:latin typeface="Open Sans"/>
                <a:ea typeface="Open Sans"/>
                <a:cs typeface="Open Sans"/>
                <a:sym typeface="Open Sans"/>
              </a:rPr>
              <a:t>$17.2M</a:t>
            </a:r>
            <a:r>
              <a:rPr b="1" lang="en-US" sz="48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Cost Savings with our Model Solution</a:t>
            </a:r>
            <a:endParaRPr b="1" i="0" sz="11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g26a6f962fe1_0_315"/>
          <p:cNvGrpSpPr/>
          <p:nvPr/>
        </p:nvGrpSpPr>
        <p:grpSpPr>
          <a:xfrm>
            <a:off x="0" y="276667"/>
            <a:ext cx="18288118" cy="1676711"/>
            <a:chOff x="0" y="-47625"/>
            <a:chExt cx="4816592" cy="441600"/>
          </a:xfrm>
        </p:grpSpPr>
        <p:sp>
          <p:nvSpPr>
            <p:cNvPr id="512" name="Google Shape;512;g26a6f962fe1_0_315"/>
            <p:cNvSpPr/>
            <p:nvPr/>
          </p:nvSpPr>
          <p:spPr>
            <a:xfrm>
              <a:off x="0" y="0"/>
              <a:ext cx="4816592" cy="393857"/>
            </a:xfrm>
            <a:custGeom>
              <a:rect b="b" l="l" r="r" t="t"/>
              <a:pathLst>
                <a:path extrusionOk="0"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513" name="Google Shape;513;g26a6f962fe1_0_315"/>
            <p:cNvSpPr txBox="1"/>
            <p:nvPr/>
          </p:nvSpPr>
          <p:spPr>
            <a:xfrm>
              <a:off x="0" y="-47625"/>
              <a:ext cx="48165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g26a6f962fe1_0_315"/>
          <p:cNvSpPr/>
          <p:nvPr/>
        </p:nvSpPr>
        <p:spPr>
          <a:xfrm>
            <a:off x="14115913" y="963360"/>
            <a:ext cx="586293" cy="483692"/>
          </a:xfrm>
          <a:custGeom>
            <a:rect b="b" l="l" r="r" t="t"/>
            <a:pathLst>
              <a:path extrusionOk="0"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g26a6f962fe1_0_315"/>
          <p:cNvSpPr txBox="1"/>
          <p:nvPr/>
        </p:nvSpPr>
        <p:spPr>
          <a:xfrm>
            <a:off x="14967425" y="1002006"/>
            <a:ext cx="3191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BKMD Capital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26a6f962fe1_0_315"/>
          <p:cNvSpPr txBox="1"/>
          <p:nvPr/>
        </p:nvSpPr>
        <p:spPr>
          <a:xfrm>
            <a:off x="839950" y="755625"/>
            <a:ext cx="111570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b="1" lang="en-US" sz="7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Cost Benefit Analysis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1" sz="7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17" name="Google Shape;517;g26a6f962fe1_0_315"/>
          <p:cNvGrpSpPr/>
          <p:nvPr/>
        </p:nvGrpSpPr>
        <p:grpSpPr>
          <a:xfrm>
            <a:off x="839952" y="2136100"/>
            <a:ext cx="5358900" cy="3710125"/>
            <a:chOff x="839952" y="2440900"/>
            <a:chExt cx="5358900" cy="3710125"/>
          </a:xfrm>
        </p:grpSpPr>
        <p:grpSp>
          <p:nvGrpSpPr>
            <p:cNvPr id="518" name="Google Shape;518;g26a6f962fe1_0_315"/>
            <p:cNvGrpSpPr/>
            <p:nvPr/>
          </p:nvGrpSpPr>
          <p:grpSpPr>
            <a:xfrm>
              <a:off x="839952" y="2440900"/>
              <a:ext cx="5358900" cy="3567950"/>
              <a:chOff x="1834852" y="3345775"/>
              <a:chExt cx="5358900" cy="3567950"/>
            </a:xfrm>
          </p:grpSpPr>
          <p:sp>
            <p:nvSpPr>
              <p:cNvPr id="519" name="Google Shape;519;g26a6f962fe1_0_315"/>
              <p:cNvSpPr txBox="1"/>
              <p:nvPr/>
            </p:nvSpPr>
            <p:spPr>
              <a:xfrm>
                <a:off x="1834852" y="3904425"/>
                <a:ext cx="5358900" cy="300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300">
                    <a:latin typeface="Open Sans"/>
                    <a:ea typeface="Open Sans"/>
                    <a:cs typeface="Open Sans"/>
                    <a:sym typeface="Open Sans"/>
                  </a:rPr>
                  <a:t>Oxygen Therapy ……………………… $29.28</a:t>
                </a:r>
                <a:endParaRPr sz="23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300">
                    <a:latin typeface="Open Sans"/>
                    <a:ea typeface="Open Sans"/>
                    <a:cs typeface="Open Sans"/>
                    <a:sym typeface="Open Sans"/>
                  </a:rPr>
                  <a:t>Vasopressors </a:t>
                </a:r>
                <a:r>
                  <a:rPr lang="en-US" sz="23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……………………………….. $18</a:t>
                </a:r>
                <a:endParaRPr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lang="en-US" sz="23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% of Patients in ICU ……………….……. 30%</a:t>
                </a:r>
                <a:endParaRPr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300">
                    <a:latin typeface="Open Sans"/>
                    <a:ea typeface="Open Sans"/>
                    <a:cs typeface="Open Sans"/>
                    <a:sym typeface="Open Sans"/>
                  </a:rPr>
                  <a:t>     ICU Stay </a:t>
                </a:r>
                <a:r>
                  <a:rPr lang="en-US" sz="23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………….……………… $3,632.67</a:t>
                </a:r>
                <a:endParaRPr sz="23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300">
                    <a:latin typeface="Open Sans"/>
                    <a:ea typeface="Open Sans"/>
                    <a:cs typeface="Open Sans"/>
                    <a:sym typeface="Open Sans"/>
                  </a:rPr>
                  <a:t>     Traumatologist Salary </a:t>
                </a:r>
                <a:r>
                  <a:rPr lang="en-US" sz="23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…….….. $13.12</a:t>
                </a:r>
                <a:endParaRPr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t/>
                </a:r>
                <a:endParaRPr sz="23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" name="Google Shape;520;g26a6f962fe1_0_315"/>
              <p:cNvSpPr txBox="1"/>
              <p:nvPr/>
            </p:nvSpPr>
            <p:spPr>
              <a:xfrm>
                <a:off x="2358800" y="3345775"/>
                <a:ext cx="43110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b="1" lang="en-US" sz="2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False Negative Costs</a:t>
                </a:r>
                <a:endParaRPr b="1" i="0" sz="1900" u="none" cap="none" strike="noStrik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21" name="Google Shape;521;g26a6f962fe1_0_315"/>
            <p:cNvSpPr txBox="1"/>
            <p:nvPr/>
          </p:nvSpPr>
          <p:spPr>
            <a:xfrm>
              <a:off x="1363900" y="5750825"/>
              <a:ext cx="4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b="1" lang="en-US" sz="2600">
                  <a:solidFill>
                    <a:srgbClr val="980000"/>
                  </a:solidFill>
                  <a:latin typeface="Open Sans"/>
                  <a:ea typeface="Open Sans"/>
                  <a:cs typeface="Open Sans"/>
                  <a:sym typeface="Open Sans"/>
                </a:rPr>
                <a:t>$1,108.04</a:t>
              </a:r>
              <a:endParaRPr b="1" i="0" sz="1700" u="none" cap="none" strike="noStrike">
                <a:solidFill>
                  <a:srgbClr val="980000"/>
                </a:solidFill>
              </a:endParaRPr>
            </a:p>
          </p:txBody>
        </p:sp>
      </p:grpSp>
      <p:grpSp>
        <p:nvGrpSpPr>
          <p:cNvPr id="522" name="Google Shape;522;g26a6f962fe1_0_315"/>
          <p:cNvGrpSpPr/>
          <p:nvPr/>
        </p:nvGrpSpPr>
        <p:grpSpPr>
          <a:xfrm>
            <a:off x="2400250" y="5324700"/>
            <a:ext cx="2238300" cy="33575"/>
            <a:chOff x="7050725" y="6269850"/>
            <a:chExt cx="2238300" cy="33575"/>
          </a:xfrm>
        </p:grpSpPr>
        <p:cxnSp>
          <p:nvCxnSpPr>
            <p:cNvPr id="523" name="Google Shape;523;g26a6f962fe1_0_315"/>
            <p:cNvCxnSpPr/>
            <p:nvPr/>
          </p:nvCxnSpPr>
          <p:spPr>
            <a:xfrm>
              <a:off x="7050725" y="6269850"/>
              <a:ext cx="2238300" cy="0"/>
            </a:xfrm>
            <a:prstGeom prst="straightConnector1">
              <a:avLst/>
            </a:prstGeom>
            <a:noFill/>
            <a:ln cap="flat" cmpd="sng" w="9525">
              <a:solidFill>
                <a:srgbClr val="17726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g26a6f962fe1_0_315"/>
            <p:cNvCxnSpPr/>
            <p:nvPr/>
          </p:nvCxnSpPr>
          <p:spPr>
            <a:xfrm>
              <a:off x="7050725" y="6303425"/>
              <a:ext cx="2238300" cy="0"/>
            </a:xfrm>
            <a:prstGeom prst="straightConnector1">
              <a:avLst/>
            </a:prstGeom>
            <a:noFill/>
            <a:ln cap="flat" cmpd="sng" w="9525">
              <a:solidFill>
                <a:srgbClr val="17726D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5" name="Google Shape;525;g26a6f962fe1_0_315"/>
          <p:cNvSpPr/>
          <p:nvPr/>
        </p:nvSpPr>
        <p:spPr>
          <a:xfrm>
            <a:off x="1621450" y="2136100"/>
            <a:ext cx="3795900" cy="48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29995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6" name="Google Shape;526;g26a6f962fe1_0_315"/>
          <p:cNvCxnSpPr/>
          <p:nvPr/>
        </p:nvCxnSpPr>
        <p:spPr>
          <a:xfrm>
            <a:off x="7008325" y="2463700"/>
            <a:ext cx="0" cy="7006200"/>
          </a:xfrm>
          <a:prstGeom prst="straightConnector1">
            <a:avLst/>
          </a:prstGeom>
          <a:noFill/>
          <a:ln cap="flat" cmpd="sng" w="9525">
            <a:solidFill>
              <a:srgbClr val="21726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7" name="Google Shape;527;g26a6f962fe1_0_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8313" y="5383750"/>
            <a:ext cx="6353175" cy="4257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g26a6f962fe1_0_315"/>
          <p:cNvGrpSpPr/>
          <p:nvPr/>
        </p:nvGrpSpPr>
        <p:grpSpPr>
          <a:xfrm>
            <a:off x="13342125" y="2359688"/>
            <a:ext cx="4311000" cy="3269813"/>
            <a:chOff x="7792000" y="6639813"/>
            <a:chExt cx="4311000" cy="3269813"/>
          </a:xfrm>
        </p:grpSpPr>
        <p:grpSp>
          <p:nvGrpSpPr>
            <p:cNvPr id="529" name="Google Shape;529;g26a6f962fe1_0_315"/>
            <p:cNvGrpSpPr/>
            <p:nvPr/>
          </p:nvGrpSpPr>
          <p:grpSpPr>
            <a:xfrm>
              <a:off x="7792000" y="6639813"/>
              <a:ext cx="4311000" cy="3269813"/>
              <a:chOff x="7645075" y="7516200"/>
              <a:chExt cx="4311000" cy="3269813"/>
            </a:xfrm>
          </p:grpSpPr>
          <p:sp>
            <p:nvSpPr>
              <p:cNvPr id="530" name="Google Shape;530;g26a6f962fe1_0_315"/>
              <p:cNvSpPr txBox="1"/>
              <p:nvPr/>
            </p:nvSpPr>
            <p:spPr>
              <a:xfrm>
                <a:off x="8098825" y="8053913"/>
                <a:ext cx="3403500" cy="273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000">
                    <a:latin typeface="Open Sans"/>
                    <a:ea typeface="Open Sans"/>
                    <a:cs typeface="Open Sans"/>
                    <a:sym typeface="Open Sans"/>
                  </a:rPr>
                  <a:t>False Positives: 288 (50.1%)</a:t>
                </a:r>
                <a:endParaRPr sz="20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000">
                    <a:latin typeface="Open Sans"/>
                    <a:ea typeface="Open Sans"/>
                    <a:cs typeface="Open Sans"/>
                    <a:sym typeface="Open Sans"/>
                  </a:rPr>
                  <a:t>False Negatives: 0 (0%)</a:t>
                </a:r>
                <a:endParaRPr sz="20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000">
                    <a:latin typeface="Open Sans"/>
                    <a:ea typeface="Open Sans"/>
                    <a:cs typeface="Open Sans"/>
                    <a:sym typeface="Open Sans"/>
                  </a:rPr>
                  <a:t>True Positives: 287</a:t>
                </a:r>
                <a:endParaRPr sz="20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000">
                    <a:latin typeface="Open Sans"/>
                    <a:ea typeface="Open Sans"/>
                    <a:cs typeface="Open Sans"/>
                    <a:sym typeface="Open Sans"/>
                  </a:rPr>
                  <a:t>True Negatives: 0</a:t>
                </a:r>
                <a:endParaRPr sz="20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t/>
                </a:r>
                <a:endParaRPr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t/>
                </a:r>
                <a:endParaRPr sz="23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1" name="Google Shape;531;g26a6f962fe1_0_315"/>
              <p:cNvSpPr txBox="1"/>
              <p:nvPr/>
            </p:nvSpPr>
            <p:spPr>
              <a:xfrm>
                <a:off x="7645075" y="7516200"/>
                <a:ext cx="43110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b="1" lang="en-US" sz="2500">
                    <a:solidFill>
                      <a:srgbClr val="21726D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Naive Model</a:t>
                </a:r>
                <a:endParaRPr b="1" i="0" sz="2500" u="none" cap="none" strike="noStrike">
                  <a:solidFill>
                    <a:srgbClr val="21726D"/>
                  </a:solidFill>
                </a:endParaRPr>
              </a:p>
            </p:txBody>
          </p:sp>
        </p:grpSp>
        <p:grpSp>
          <p:nvGrpSpPr>
            <p:cNvPr id="532" name="Google Shape;532;g26a6f962fe1_0_315"/>
            <p:cNvGrpSpPr/>
            <p:nvPr/>
          </p:nvGrpSpPr>
          <p:grpSpPr>
            <a:xfrm>
              <a:off x="7792000" y="8914125"/>
              <a:ext cx="4311000" cy="456400"/>
              <a:chOff x="4317750" y="7467900"/>
              <a:chExt cx="4311000" cy="456400"/>
            </a:xfrm>
          </p:grpSpPr>
          <p:sp>
            <p:nvSpPr>
              <p:cNvPr id="533" name="Google Shape;533;g26a6f962fe1_0_315"/>
              <p:cNvSpPr txBox="1"/>
              <p:nvPr/>
            </p:nvSpPr>
            <p:spPr>
              <a:xfrm>
                <a:off x="4317750" y="7585600"/>
                <a:ext cx="4311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b="1" lang="en-US" sz="2200">
                    <a:solidFill>
                      <a:srgbClr val="98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$28.7M</a:t>
                </a:r>
                <a:endParaRPr b="1" i="0" sz="1300" u="none" cap="none" strike="noStrike">
                  <a:solidFill>
                    <a:srgbClr val="980000"/>
                  </a:solidFill>
                </a:endParaRPr>
              </a:p>
            </p:txBody>
          </p:sp>
          <p:grpSp>
            <p:nvGrpSpPr>
              <p:cNvPr id="534" name="Google Shape;534;g26a6f962fe1_0_315"/>
              <p:cNvGrpSpPr/>
              <p:nvPr/>
            </p:nvGrpSpPr>
            <p:grpSpPr>
              <a:xfrm>
                <a:off x="5354100" y="7467900"/>
                <a:ext cx="2238300" cy="33575"/>
                <a:chOff x="7050725" y="6269850"/>
                <a:chExt cx="2238300" cy="33575"/>
              </a:xfrm>
            </p:grpSpPr>
            <p:cxnSp>
              <p:nvCxnSpPr>
                <p:cNvPr id="535" name="Google Shape;535;g26a6f962fe1_0_315"/>
                <p:cNvCxnSpPr/>
                <p:nvPr/>
              </p:nvCxnSpPr>
              <p:spPr>
                <a:xfrm>
                  <a:off x="7050725" y="6269850"/>
                  <a:ext cx="22383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17726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6" name="Google Shape;536;g26a6f962fe1_0_315"/>
                <p:cNvCxnSpPr/>
                <p:nvPr/>
              </p:nvCxnSpPr>
              <p:spPr>
                <a:xfrm>
                  <a:off x="7050725" y="6303425"/>
                  <a:ext cx="22383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17726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537" name="Google Shape;537;g26a6f962fe1_0_315"/>
          <p:cNvGrpSpPr/>
          <p:nvPr/>
        </p:nvGrpSpPr>
        <p:grpSpPr>
          <a:xfrm>
            <a:off x="7685950" y="2359700"/>
            <a:ext cx="4898700" cy="3269800"/>
            <a:chOff x="12577225" y="3909100"/>
            <a:chExt cx="4898700" cy="3269800"/>
          </a:xfrm>
        </p:grpSpPr>
        <p:grpSp>
          <p:nvGrpSpPr>
            <p:cNvPr id="538" name="Google Shape;538;g26a6f962fe1_0_315"/>
            <p:cNvGrpSpPr/>
            <p:nvPr/>
          </p:nvGrpSpPr>
          <p:grpSpPr>
            <a:xfrm>
              <a:off x="12577225" y="3909100"/>
              <a:ext cx="4898700" cy="3269800"/>
              <a:chOff x="7686025" y="7516200"/>
              <a:chExt cx="4898700" cy="3269800"/>
            </a:xfrm>
          </p:grpSpPr>
          <p:sp>
            <p:nvSpPr>
              <p:cNvPr id="539" name="Google Shape;539;g26a6f962fe1_0_315"/>
              <p:cNvSpPr txBox="1"/>
              <p:nvPr/>
            </p:nvSpPr>
            <p:spPr>
              <a:xfrm>
                <a:off x="8098825" y="8053900"/>
                <a:ext cx="3485400" cy="273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000">
                    <a:latin typeface="Open Sans"/>
                    <a:ea typeface="Open Sans"/>
                    <a:cs typeface="Open Sans"/>
                    <a:sym typeface="Open Sans"/>
                  </a:rPr>
                  <a:t>False Positives: 43 (7.5%)</a:t>
                </a:r>
                <a:endParaRPr sz="20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000">
                    <a:latin typeface="Open Sans"/>
                    <a:ea typeface="Open Sans"/>
                    <a:cs typeface="Open Sans"/>
                    <a:sym typeface="Open Sans"/>
                  </a:rPr>
                  <a:t>False Negatives: 43 (7.5%)</a:t>
                </a:r>
                <a:endParaRPr sz="20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000">
                    <a:latin typeface="Open Sans"/>
                    <a:ea typeface="Open Sans"/>
                    <a:cs typeface="Open Sans"/>
                    <a:sym typeface="Open Sans"/>
                  </a:rPr>
                  <a:t>True Positives: 244</a:t>
                </a:r>
                <a:endParaRPr sz="20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000">
                    <a:latin typeface="Open Sans"/>
                    <a:ea typeface="Open Sans"/>
                    <a:cs typeface="Open Sans"/>
                    <a:sym typeface="Open Sans"/>
                  </a:rPr>
                  <a:t>True Negatives: 245</a:t>
                </a:r>
                <a:endParaRPr sz="20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t/>
                </a:r>
                <a:endParaRPr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t/>
                </a:r>
                <a:endParaRPr sz="23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0" name="Google Shape;540;g26a6f962fe1_0_315"/>
              <p:cNvSpPr txBox="1"/>
              <p:nvPr/>
            </p:nvSpPr>
            <p:spPr>
              <a:xfrm>
                <a:off x="7686025" y="7516200"/>
                <a:ext cx="48987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b="1" lang="en-US" sz="2500">
                    <a:solidFill>
                      <a:srgbClr val="21726D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Current 85% Accurate Model</a:t>
                </a:r>
                <a:endParaRPr b="1" i="0" sz="2500" u="none" cap="none" strike="noStrike">
                  <a:solidFill>
                    <a:srgbClr val="21726D"/>
                  </a:solidFill>
                </a:endParaRPr>
              </a:p>
            </p:txBody>
          </p:sp>
        </p:grpSp>
        <p:grpSp>
          <p:nvGrpSpPr>
            <p:cNvPr id="541" name="Google Shape;541;g26a6f962fe1_0_315"/>
            <p:cNvGrpSpPr/>
            <p:nvPr/>
          </p:nvGrpSpPr>
          <p:grpSpPr>
            <a:xfrm>
              <a:off x="12577225" y="6183425"/>
              <a:ext cx="4311000" cy="456400"/>
              <a:chOff x="4317750" y="7467900"/>
              <a:chExt cx="4311000" cy="456400"/>
            </a:xfrm>
          </p:grpSpPr>
          <p:sp>
            <p:nvSpPr>
              <p:cNvPr id="542" name="Google Shape;542;g26a6f962fe1_0_315"/>
              <p:cNvSpPr txBox="1"/>
              <p:nvPr/>
            </p:nvSpPr>
            <p:spPr>
              <a:xfrm>
                <a:off x="4317750" y="7585600"/>
                <a:ext cx="4311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b="1" lang="en-US" sz="2200">
                    <a:solidFill>
                      <a:srgbClr val="98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$24.7M</a:t>
                </a:r>
                <a:endParaRPr b="1" i="0" sz="1300" u="none" cap="none" strike="noStrike">
                  <a:solidFill>
                    <a:srgbClr val="980000"/>
                  </a:solidFill>
                </a:endParaRPr>
              </a:p>
            </p:txBody>
          </p:sp>
          <p:grpSp>
            <p:nvGrpSpPr>
              <p:cNvPr id="543" name="Google Shape;543;g26a6f962fe1_0_315"/>
              <p:cNvGrpSpPr/>
              <p:nvPr/>
            </p:nvGrpSpPr>
            <p:grpSpPr>
              <a:xfrm>
                <a:off x="5354100" y="7467900"/>
                <a:ext cx="2238300" cy="33575"/>
                <a:chOff x="7050725" y="6269850"/>
                <a:chExt cx="2238300" cy="33575"/>
              </a:xfrm>
            </p:grpSpPr>
            <p:cxnSp>
              <p:nvCxnSpPr>
                <p:cNvPr id="544" name="Google Shape;544;g26a6f962fe1_0_315"/>
                <p:cNvCxnSpPr/>
                <p:nvPr/>
              </p:nvCxnSpPr>
              <p:spPr>
                <a:xfrm>
                  <a:off x="7050725" y="6269850"/>
                  <a:ext cx="22383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17726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45" name="Google Shape;545;g26a6f962fe1_0_315"/>
                <p:cNvCxnSpPr/>
                <p:nvPr/>
              </p:nvCxnSpPr>
              <p:spPr>
                <a:xfrm>
                  <a:off x="7050725" y="6303425"/>
                  <a:ext cx="22383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17726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546" name="Google Shape;546;g26a6f962fe1_0_315"/>
          <p:cNvGrpSpPr/>
          <p:nvPr/>
        </p:nvGrpSpPr>
        <p:grpSpPr>
          <a:xfrm>
            <a:off x="13196875" y="5780238"/>
            <a:ext cx="4343025" cy="3464688"/>
            <a:chOff x="13945100" y="5759038"/>
            <a:chExt cx="4343025" cy="3464688"/>
          </a:xfrm>
        </p:grpSpPr>
        <p:grpSp>
          <p:nvGrpSpPr>
            <p:cNvPr id="547" name="Google Shape;547;g26a6f962fe1_0_315"/>
            <p:cNvGrpSpPr/>
            <p:nvPr/>
          </p:nvGrpSpPr>
          <p:grpSpPr>
            <a:xfrm>
              <a:off x="13977125" y="8235700"/>
              <a:ext cx="4311000" cy="487000"/>
              <a:chOff x="4317750" y="7467900"/>
              <a:chExt cx="4311000" cy="487000"/>
            </a:xfrm>
          </p:grpSpPr>
          <p:sp>
            <p:nvSpPr>
              <p:cNvPr id="548" name="Google Shape;548;g26a6f962fe1_0_315"/>
              <p:cNvSpPr txBox="1"/>
              <p:nvPr/>
            </p:nvSpPr>
            <p:spPr>
              <a:xfrm>
                <a:off x="4317750" y="7585600"/>
                <a:ext cx="4311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b="1" lang="en-US" sz="2400">
                    <a:solidFill>
                      <a:srgbClr val="98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$7.5M</a:t>
                </a:r>
                <a:endParaRPr b="1" i="0" sz="1500" u="none" cap="none" strike="noStrike">
                  <a:solidFill>
                    <a:srgbClr val="980000"/>
                  </a:solidFill>
                </a:endParaRPr>
              </a:p>
            </p:txBody>
          </p:sp>
          <p:grpSp>
            <p:nvGrpSpPr>
              <p:cNvPr id="549" name="Google Shape;549;g26a6f962fe1_0_315"/>
              <p:cNvGrpSpPr/>
              <p:nvPr/>
            </p:nvGrpSpPr>
            <p:grpSpPr>
              <a:xfrm>
                <a:off x="5354100" y="7467900"/>
                <a:ext cx="2238300" cy="33575"/>
                <a:chOff x="7050725" y="6269850"/>
                <a:chExt cx="2238300" cy="33575"/>
              </a:xfrm>
            </p:grpSpPr>
            <p:cxnSp>
              <p:nvCxnSpPr>
                <p:cNvPr id="550" name="Google Shape;550;g26a6f962fe1_0_315"/>
                <p:cNvCxnSpPr/>
                <p:nvPr/>
              </p:nvCxnSpPr>
              <p:spPr>
                <a:xfrm>
                  <a:off x="7050725" y="6269850"/>
                  <a:ext cx="22383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17726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1" name="Google Shape;551;g26a6f962fe1_0_315"/>
                <p:cNvCxnSpPr/>
                <p:nvPr/>
              </p:nvCxnSpPr>
              <p:spPr>
                <a:xfrm>
                  <a:off x="7050725" y="6303425"/>
                  <a:ext cx="22383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17726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52" name="Google Shape;552;g26a6f962fe1_0_315"/>
            <p:cNvGrpSpPr/>
            <p:nvPr/>
          </p:nvGrpSpPr>
          <p:grpSpPr>
            <a:xfrm>
              <a:off x="13945100" y="5759038"/>
              <a:ext cx="4311000" cy="3464688"/>
              <a:chOff x="7863925" y="7506125"/>
              <a:chExt cx="4311000" cy="3464688"/>
            </a:xfrm>
          </p:grpSpPr>
          <p:sp>
            <p:nvSpPr>
              <p:cNvPr id="553" name="Google Shape;553;g26a6f962fe1_0_315"/>
              <p:cNvSpPr txBox="1"/>
              <p:nvPr/>
            </p:nvSpPr>
            <p:spPr>
              <a:xfrm>
                <a:off x="7863925" y="7506125"/>
                <a:ext cx="4311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300"/>
                  <a:buFont typeface="Arial"/>
                  <a:buNone/>
                </a:pPr>
                <a:r>
                  <a:rPr b="1" lang="en-US" sz="2700" u="sng">
                    <a:solidFill>
                      <a:srgbClr val="21726D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Our Solution</a:t>
                </a:r>
                <a:endParaRPr b="1" i="0" sz="2700" u="sng" cap="none" strike="noStrike">
                  <a:solidFill>
                    <a:srgbClr val="21726D"/>
                  </a:solidFill>
                </a:endParaRPr>
              </a:p>
            </p:txBody>
          </p:sp>
          <p:sp>
            <p:nvSpPr>
              <p:cNvPr id="554" name="Google Shape;554;g26a6f962fe1_0_315"/>
              <p:cNvSpPr txBox="1"/>
              <p:nvPr/>
            </p:nvSpPr>
            <p:spPr>
              <a:xfrm>
                <a:off x="8098825" y="8053913"/>
                <a:ext cx="3841200" cy="291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200">
                    <a:latin typeface="Open Sans"/>
                    <a:ea typeface="Open Sans"/>
                    <a:cs typeface="Open Sans"/>
                    <a:sym typeface="Open Sans"/>
                  </a:rPr>
                  <a:t>False Positives: 13 (2.26%)</a:t>
                </a:r>
                <a:endParaRPr sz="22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200">
                    <a:latin typeface="Open Sans"/>
                    <a:ea typeface="Open Sans"/>
                    <a:cs typeface="Open Sans"/>
                    <a:sym typeface="Open Sans"/>
                  </a:rPr>
                  <a:t>False Negatives: 22 (3.83%)</a:t>
                </a:r>
                <a:endParaRPr sz="22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200">
                    <a:latin typeface="Open Sans"/>
                    <a:ea typeface="Open Sans"/>
                    <a:cs typeface="Open Sans"/>
                    <a:sym typeface="Open Sans"/>
                  </a:rPr>
                  <a:t>True Positives: 265</a:t>
                </a:r>
                <a:endParaRPr sz="22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en-US" sz="2200">
                    <a:latin typeface="Open Sans"/>
                    <a:ea typeface="Open Sans"/>
                    <a:cs typeface="Open Sans"/>
                    <a:sym typeface="Open Sans"/>
                  </a:rPr>
                  <a:t>True Negatives: 275</a:t>
                </a:r>
                <a:endParaRPr sz="2200"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t/>
                </a:r>
                <a:endParaRPr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t/>
                </a:r>
                <a:endParaRPr sz="23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55" name="Google Shape;555;g26a6f962fe1_0_315"/>
          <p:cNvSpPr/>
          <p:nvPr/>
        </p:nvSpPr>
        <p:spPr>
          <a:xfrm>
            <a:off x="13304675" y="5689600"/>
            <a:ext cx="4127400" cy="317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21726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6" name="Google Shape;556;g26a6f962fe1_0_315"/>
          <p:cNvGrpSpPr/>
          <p:nvPr/>
        </p:nvGrpSpPr>
        <p:grpSpPr>
          <a:xfrm>
            <a:off x="839952" y="6028950"/>
            <a:ext cx="5358900" cy="3953250"/>
            <a:chOff x="839952" y="6105150"/>
            <a:chExt cx="5358900" cy="3953250"/>
          </a:xfrm>
        </p:grpSpPr>
        <p:sp>
          <p:nvSpPr>
            <p:cNvPr id="557" name="Google Shape;557;g26a6f962fe1_0_315"/>
            <p:cNvSpPr txBox="1"/>
            <p:nvPr/>
          </p:nvSpPr>
          <p:spPr>
            <a:xfrm>
              <a:off x="839952" y="6854525"/>
              <a:ext cx="5358900" cy="30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>
                  <a:latin typeface="Open Sans"/>
                  <a:ea typeface="Open Sans"/>
                  <a:cs typeface="Open Sans"/>
                  <a:sym typeface="Open Sans"/>
                </a:rPr>
                <a:t>Wasted Medication</a:t>
              </a:r>
              <a:r>
                <a:rPr lang="en-US" sz="2300">
                  <a:latin typeface="Open Sans"/>
                  <a:ea typeface="Open Sans"/>
                  <a:cs typeface="Open Sans"/>
                  <a:sym typeface="Open Sans"/>
                </a:rPr>
                <a:t> ………………… $0.46</a:t>
              </a:r>
              <a:endParaRPr sz="23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>
                  <a:latin typeface="Open Sans"/>
                  <a:ea typeface="Open Sans"/>
                  <a:cs typeface="Open Sans"/>
                  <a:sym typeface="Open Sans"/>
                </a:rPr>
                <a:t>Healthcare Professional </a:t>
              </a:r>
              <a:r>
                <a:rPr lang="en-US"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………….. $2.25</a:t>
              </a:r>
              <a:endParaRPr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Non-ICU Hospital ……………….……. $119</a:t>
              </a:r>
              <a:endParaRPr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Respiratory Therapy</a:t>
              </a:r>
              <a:r>
                <a:rPr lang="en-US"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………………..….. $4</a:t>
              </a:r>
              <a:endParaRPr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Return to Hospital ………………….... $119</a:t>
              </a:r>
              <a:endParaRPr sz="2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t/>
              </a:r>
              <a:endParaRPr sz="2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8" name="Google Shape;558;g26a6f962fe1_0_315"/>
            <p:cNvSpPr txBox="1"/>
            <p:nvPr/>
          </p:nvSpPr>
          <p:spPr>
            <a:xfrm>
              <a:off x="1363900" y="6105150"/>
              <a:ext cx="4311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b="1" lang="en-US" sz="2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False Positive Costs</a:t>
              </a:r>
              <a:endParaRPr b="1" i="0" sz="19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559" name="Google Shape;559;g26a6f962fe1_0_315"/>
            <p:cNvSpPr txBox="1"/>
            <p:nvPr/>
          </p:nvSpPr>
          <p:spPr>
            <a:xfrm>
              <a:off x="1363900" y="9658200"/>
              <a:ext cx="431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b="1" lang="en-US" sz="2600">
                  <a:solidFill>
                    <a:srgbClr val="980000"/>
                  </a:solidFill>
                  <a:latin typeface="Open Sans"/>
                  <a:ea typeface="Open Sans"/>
                  <a:cs typeface="Open Sans"/>
                  <a:sym typeface="Open Sans"/>
                </a:rPr>
                <a:t>$244.71</a:t>
              </a:r>
              <a:endParaRPr b="1" i="0" sz="1700" u="none" cap="none" strike="noStrike">
                <a:solidFill>
                  <a:srgbClr val="980000"/>
                </a:solidFill>
              </a:endParaRPr>
            </a:p>
          </p:txBody>
        </p:sp>
        <p:sp>
          <p:nvSpPr>
            <p:cNvPr id="560" name="Google Shape;560;g26a6f962fe1_0_315"/>
            <p:cNvSpPr/>
            <p:nvPr/>
          </p:nvSpPr>
          <p:spPr>
            <a:xfrm>
              <a:off x="1621450" y="6105150"/>
              <a:ext cx="3795900" cy="483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629995"/>
              </a:solidFill>
              <a:prstDash val="lg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1" name="Google Shape;561;g26a6f962fe1_0_315"/>
            <p:cNvGrpSpPr/>
            <p:nvPr/>
          </p:nvGrpSpPr>
          <p:grpSpPr>
            <a:xfrm>
              <a:off x="2400250" y="9489650"/>
              <a:ext cx="2238300" cy="33575"/>
              <a:chOff x="7050725" y="6269850"/>
              <a:chExt cx="2238300" cy="33575"/>
            </a:xfrm>
          </p:grpSpPr>
          <p:cxnSp>
            <p:nvCxnSpPr>
              <p:cNvPr id="562" name="Google Shape;562;g26a6f962fe1_0_315"/>
              <p:cNvCxnSpPr/>
              <p:nvPr/>
            </p:nvCxnSpPr>
            <p:spPr>
              <a:xfrm>
                <a:off x="7050725" y="6269850"/>
                <a:ext cx="2238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7726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3" name="Google Shape;563;g26a6f962fe1_0_315"/>
              <p:cNvCxnSpPr/>
              <p:nvPr/>
            </p:nvCxnSpPr>
            <p:spPr>
              <a:xfrm>
                <a:off x="7050725" y="6303425"/>
                <a:ext cx="2238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7726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g26a6f962fe1_0_0"/>
          <p:cNvGrpSpPr/>
          <p:nvPr/>
        </p:nvGrpSpPr>
        <p:grpSpPr>
          <a:xfrm>
            <a:off x="8510867" y="276667"/>
            <a:ext cx="9777196" cy="1676711"/>
            <a:chOff x="0" y="-47625"/>
            <a:chExt cx="2575047" cy="441600"/>
          </a:xfrm>
        </p:grpSpPr>
        <p:sp>
          <p:nvSpPr>
            <p:cNvPr id="569" name="Google Shape;569;g26a6f962fe1_0_0"/>
            <p:cNvSpPr/>
            <p:nvPr/>
          </p:nvSpPr>
          <p:spPr>
            <a:xfrm>
              <a:off x="0" y="0"/>
              <a:ext cx="2575047" cy="393857"/>
            </a:xfrm>
            <a:custGeom>
              <a:rect b="b" l="l" r="r" t="t"/>
              <a:pathLst>
                <a:path extrusionOk="0" h="393857" w="2575047">
                  <a:moveTo>
                    <a:pt x="0" y="0"/>
                  </a:moveTo>
                  <a:lnTo>
                    <a:pt x="2575047" y="0"/>
                  </a:lnTo>
                  <a:lnTo>
                    <a:pt x="2575047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570" name="Google Shape;570;g26a6f962fe1_0_0"/>
            <p:cNvSpPr txBox="1"/>
            <p:nvPr/>
          </p:nvSpPr>
          <p:spPr>
            <a:xfrm>
              <a:off x="0" y="-47625"/>
              <a:ext cx="25749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1" name="Google Shape;571;g26a6f962fe1_0_0"/>
          <p:cNvSpPr/>
          <p:nvPr/>
        </p:nvSpPr>
        <p:spPr>
          <a:xfrm>
            <a:off x="14030188" y="963360"/>
            <a:ext cx="586293" cy="483692"/>
          </a:xfrm>
          <a:custGeom>
            <a:rect b="b" l="l" r="r" t="t"/>
            <a:pathLst>
              <a:path extrusionOk="0"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2" name="Google Shape;572;g26a6f962fe1_0_0"/>
          <p:cNvSpPr txBox="1"/>
          <p:nvPr/>
        </p:nvSpPr>
        <p:spPr>
          <a:xfrm>
            <a:off x="839945" y="552744"/>
            <a:ext cx="767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Cost B</a:t>
            </a: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reakdown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26a6f962fe1_0_0"/>
          <p:cNvSpPr txBox="1"/>
          <p:nvPr/>
        </p:nvSpPr>
        <p:spPr>
          <a:xfrm>
            <a:off x="849470" y="1556679"/>
            <a:ext cx="76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How far will this $2M go?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26a6f962fe1_0_0"/>
          <p:cNvSpPr txBox="1"/>
          <p:nvPr/>
        </p:nvSpPr>
        <p:spPr>
          <a:xfrm>
            <a:off x="14853250" y="1012906"/>
            <a:ext cx="3191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BKMD Capital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5" name="Google Shape;575;g26a6f962fe1_0_0"/>
          <p:cNvGrpSpPr/>
          <p:nvPr/>
        </p:nvGrpSpPr>
        <p:grpSpPr>
          <a:xfrm>
            <a:off x="2541550" y="2344038"/>
            <a:ext cx="13204892" cy="7344824"/>
            <a:chOff x="635175" y="2391663"/>
            <a:chExt cx="13204892" cy="7344824"/>
          </a:xfrm>
        </p:grpSpPr>
        <p:pic>
          <p:nvPicPr>
            <p:cNvPr id="576" name="Google Shape;576;g26a6f962fe1_0_0" title="Chart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5175" y="2391663"/>
              <a:ext cx="13204892" cy="7344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g26a6f962fe1_0_0"/>
            <p:cNvSpPr txBox="1"/>
            <p:nvPr/>
          </p:nvSpPr>
          <p:spPr>
            <a:xfrm>
              <a:off x="12803950" y="3774350"/>
              <a:ext cx="6987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25%</a:t>
              </a:r>
              <a:endParaRPr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g26a6f962fe1_0_0"/>
            <p:cNvSpPr txBox="1"/>
            <p:nvPr/>
          </p:nvSpPr>
          <p:spPr>
            <a:xfrm>
              <a:off x="10833725" y="4679175"/>
              <a:ext cx="6987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22%</a:t>
              </a:r>
              <a:endParaRPr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g26a6f962fe1_0_0"/>
            <p:cNvSpPr txBox="1"/>
            <p:nvPr/>
          </p:nvSpPr>
          <p:spPr>
            <a:xfrm>
              <a:off x="10833725" y="5541450"/>
              <a:ext cx="6987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20%</a:t>
              </a:r>
              <a:endParaRPr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g26a6f962fe1_0_0"/>
            <p:cNvSpPr txBox="1"/>
            <p:nvPr/>
          </p:nvSpPr>
          <p:spPr>
            <a:xfrm>
              <a:off x="9642950" y="6439225"/>
              <a:ext cx="6987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15%</a:t>
              </a:r>
              <a:endParaRPr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g26a6f962fe1_0_0"/>
            <p:cNvSpPr txBox="1"/>
            <p:nvPr/>
          </p:nvSpPr>
          <p:spPr>
            <a:xfrm>
              <a:off x="8078475" y="7318100"/>
              <a:ext cx="6987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13%</a:t>
              </a:r>
              <a:endParaRPr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g26a6f962fe1_0_0"/>
            <p:cNvSpPr txBox="1"/>
            <p:nvPr/>
          </p:nvSpPr>
          <p:spPr>
            <a:xfrm>
              <a:off x="5095200" y="8185350"/>
              <a:ext cx="6987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5%</a:t>
              </a:r>
              <a:endParaRPr sz="2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" name="Google Shape;583;g26a6f962fe1_0_0"/>
          <p:cNvGrpSpPr/>
          <p:nvPr/>
        </p:nvGrpSpPr>
        <p:grpSpPr>
          <a:xfrm>
            <a:off x="15516967" y="7065996"/>
            <a:ext cx="4384568" cy="4384568"/>
            <a:chOff x="0" y="0"/>
            <a:chExt cx="812800" cy="812800"/>
          </a:xfrm>
        </p:grpSpPr>
        <p:sp>
          <p:nvSpPr>
            <p:cNvPr id="584" name="Google Shape;584;g26a6f962fe1_0_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26a6f962fe1_0_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g26a6f962fe1_0_21"/>
          <p:cNvGrpSpPr/>
          <p:nvPr/>
        </p:nvGrpSpPr>
        <p:grpSpPr>
          <a:xfrm>
            <a:off x="8510867" y="276667"/>
            <a:ext cx="9777196" cy="1676711"/>
            <a:chOff x="0" y="-47625"/>
            <a:chExt cx="2575047" cy="441600"/>
          </a:xfrm>
        </p:grpSpPr>
        <p:sp>
          <p:nvSpPr>
            <p:cNvPr id="591" name="Google Shape;591;g26a6f962fe1_0_21"/>
            <p:cNvSpPr/>
            <p:nvPr/>
          </p:nvSpPr>
          <p:spPr>
            <a:xfrm>
              <a:off x="0" y="0"/>
              <a:ext cx="2575047" cy="393857"/>
            </a:xfrm>
            <a:custGeom>
              <a:rect b="b" l="l" r="r" t="t"/>
              <a:pathLst>
                <a:path extrusionOk="0" h="393857" w="2575047">
                  <a:moveTo>
                    <a:pt x="0" y="0"/>
                  </a:moveTo>
                  <a:lnTo>
                    <a:pt x="2575047" y="0"/>
                  </a:lnTo>
                  <a:lnTo>
                    <a:pt x="2575047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592" name="Google Shape;592;g26a6f962fe1_0_21"/>
            <p:cNvSpPr txBox="1"/>
            <p:nvPr/>
          </p:nvSpPr>
          <p:spPr>
            <a:xfrm>
              <a:off x="0" y="-47625"/>
              <a:ext cx="25749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g26a6f962fe1_0_21"/>
          <p:cNvSpPr/>
          <p:nvPr/>
        </p:nvSpPr>
        <p:spPr>
          <a:xfrm>
            <a:off x="14030188" y="963360"/>
            <a:ext cx="586293" cy="483692"/>
          </a:xfrm>
          <a:custGeom>
            <a:rect b="b" l="l" r="r" t="t"/>
            <a:pathLst>
              <a:path extrusionOk="0"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4" name="Google Shape;594;g26a6f962fe1_0_21"/>
          <p:cNvSpPr txBox="1"/>
          <p:nvPr/>
        </p:nvSpPr>
        <p:spPr>
          <a:xfrm>
            <a:off x="839945" y="552744"/>
            <a:ext cx="767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Cost B</a:t>
            </a: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reakdown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26a6f962fe1_0_21"/>
          <p:cNvSpPr txBox="1"/>
          <p:nvPr/>
        </p:nvSpPr>
        <p:spPr>
          <a:xfrm>
            <a:off x="849470" y="1556679"/>
            <a:ext cx="766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How far will this $2M go?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26a6f962fe1_0_21"/>
          <p:cNvSpPr txBox="1"/>
          <p:nvPr/>
        </p:nvSpPr>
        <p:spPr>
          <a:xfrm>
            <a:off x="14853250" y="1012906"/>
            <a:ext cx="3191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b="0" i="0" lang="en-US" sz="2499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BKMD Capital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7" name="Google Shape;597;g26a6f962fe1_0_21"/>
          <p:cNvGrpSpPr/>
          <p:nvPr/>
        </p:nvGrpSpPr>
        <p:grpSpPr>
          <a:xfrm>
            <a:off x="-57450" y="5567075"/>
            <a:ext cx="18402900" cy="6531600"/>
            <a:chOff x="-57450" y="4957475"/>
            <a:chExt cx="18402900" cy="6531600"/>
          </a:xfrm>
        </p:grpSpPr>
        <p:cxnSp>
          <p:nvCxnSpPr>
            <p:cNvPr id="598" name="Google Shape;598;g26a6f962fe1_0_21"/>
            <p:cNvCxnSpPr/>
            <p:nvPr/>
          </p:nvCxnSpPr>
          <p:spPr>
            <a:xfrm>
              <a:off x="-57450" y="4957475"/>
              <a:ext cx="18402900" cy="18000"/>
            </a:xfrm>
            <a:prstGeom prst="straightConnector1">
              <a:avLst/>
            </a:prstGeom>
            <a:noFill/>
            <a:ln cap="flat" cmpd="sng" w="28575">
              <a:solidFill>
                <a:srgbClr val="17726D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g26a6f962fe1_0_21"/>
            <p:cNvCxnSpPr/>
            <p:nvPr/>
          </p:nvCxnSpPr>
          <p:spPr>
            <a:xfrm flipH="1">
              <a:off x="9142350" y="4968300"/>
              <a:ext cx="3300" cy="5409600"/>
            </a:xfrm>
            <a:prstGeom prst="straightConnector1">
              <a:avLst/>
            </a:prstGeom>
            <a:noFill/>
            <a:ln cap="flat" cmpd="sng" w="28575">
              <a:solidFill>
                <a:srgbClr val="17726D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g26a6f962fe1_0_21"/>
            <p:cNvCxnSpPr/>
            <p:nvPr/>
          </p:nvCxnSpPr>
          <p:spPr>
            <a:xfrm flipH="1">
              <a:off x="6074388" y="4957475"/>
              <a:ext cx="3300" cy="5409600"/>
            </a:xfrm>
            <a:prstGeom prst="straightConnector1">
              <a:avLst/>
            </a:prstGeom>
            <a:noFill/>
            <a:ln cap="flat" cmpd="sng" w="28575">
              <a:solidFill>
                <a:srgbClr val="17726D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g26a6f962fe1_0_21"/>
            <p:cNvCxnSpPr/>
            <p:nvPr/>
          </p:nvCxnSpPr>
          <p:spPr>
            <a:xfrm flipH="1">
              <a:off x="3006450" y="4957475"/>
              <a:ext cx="3300" cy="5409600"/>
            </a:xfrm>
            <a:prstGeom prst="straightConnector1">
              <a:avLst/>
            </a:prstGeom>
            <a:noFill/>
            <a:ln cap="flat" cmpd="sng" w="28575">
              <a:solidFill>
                <a:srgbClr val="17726D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g26a6f962fe1_0_21"/>
            <p:cNvCxnSpPr/>
            <p:nvPr/>
          </p:nvCxnSpPr>
          <p:spPr>
            <a:xfrm flipH="1">
              <a:off x="15265050" y="4957475"/>
              <a:ext cx="16500" cy="6531600"/>
            </a:xfrm>
            <a:prstGeom prst="straightConnector1">
              <a:avLst/>
            </a:prstGeom>
            <a:noFill/>
            <a:ln cap="flat" cmpd="sng" w="28575">
              <a:solidFill>
                <a:srgbClr val="17726D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g26a6f962fe1_0_21"/>
            <p:cNvCxnSpPr/>
            <p:nvPr/>
          </p:nvCxnSpPr>
          <p:spPr>
            <a:xfrm flipH="1">
              <a:off x="12210300" y="4957475"/>
              <a:ext cx="3300" cy="5409600"/>
            </a:xfrm>
            <a:prstGeom prst="straightConnector1">
              <a:avLst/>
            </a:prstGeom>
            <a:noFill/>
            <a:ln cap="flat" cmpd="sng" w="28575">
              <a:solidFill>
                <a:srgbClr val="17726D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4" name="Google Shape;604;g26a6f962fe1_0_21"/>
          <p:cNvGrpSpPr/>
          <p:nvPr/>
        </p:nvGrpSpPr>
        <p:grpSpPr>
          <a:xfrm>
            <a:off x="6478819" y="5525925"/>
            <a:ext cx="2355600" cy="1638013"/>
            <a:chOff x="6478819" y="5144925"/>
            <a:chExt cx="2355600" cy="1638013"/>
          </a:xfrm>
        </p:grpSpPr>
        <p:sp>
          <p:nvSpPr>
            <p:cNvPr id="605" name="Google Shape;605;g26a6f962fe1_0_21"/>
            <p:cNvSpPr txBox="1"/>
            <p:nvPr/>
          </p:nvSpPr>
          <p:spPr>
            <a:xfrm>
              <a:off x="6478819" y="5144925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5500">
                  <a:solidFill>
                    <a:srgbClr val="629995"/>
                  </a:solidFill>
                  <a:latin typeface="Open Sans"/>
                  <a:ea typeface="Open Sans"/>
                  <a:cs typeface="Open Sans"/>
                  <a:sym typeface="Open Sans"/>
                </a:rPr>
                <a:t>$</a:t>
              </a:r>
              <a:r>
                <a:rPr b="1" lang="en-US" sz="5500">
                  <a:solidFill>
                    <a:srgbClr val="17726D"/>
                  </a:solidFill>
                  <a:latin typeface="Open Sans"/>
                  <a:ea typeface="Open Sans"/>
                  <a:cs typeface="Open Sans"/>
                  <a:sym typeface="Open Sans"/>
                </a:rPr>
                <a:t>400K</a:t>
              </a:r>
              <a:endParaRPr b="1" sz="5500">
                <a:solidFill>
                  <a:srgbClr val="17726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Google Shape;606;g26a6f962fe1_0_21"/>
            <p:cNvSpPr txBox="1"/>
            <p:nvPr/>
          </p:nvSpPr>
          <p:spPr>
            <a:xfrm>
              <a:off x="6478819" y="5785738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3000">
                  <a:solidFill>
                    <a:srgbClr val="90B6B3"/>
                  </a:solidFill>
                  <a:latin typeface="Open Sans"/>
                  <a:ea typeface="Open Sans"/>
                  <a:cs typeface="Open Sans"/>
                  <a:sym typeface="Open Sans"/>
                </a:rPr>
                <a:t>20%</a:t>
              </a:r>
              <a:endParaRPr b="1" sz="3000">
                <a:solidFill>
                  <a:srgbClr val="90B6B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07" name="Google Shape;607;g26a6f962fe1_0_21"/>
          <p:cNvGrpSpPr/>
          <p:nvPr/>
        </p:nvGrpSpPr>
        <p:grpSpPr>
          <a:xfrm>
            <a:off x="3422194" y="5525925"/>
            <a:ext cx="2355600" cy="1638013"/>
            <a:chOff x="6478819" y="5144925"/>
            <a:chExt cx="2355600" cy="1638013"/>
          </a:xfrm>
        </p:grpSpPr>
        <p:sp>
          <p:nvSpPr>
            <p:cNvPr id="608" name="Google Shape;608;g26a6f962fe1_0_21"/>
            <p:cNvSpPr txBox="1"/>
            <p:nvPr/>
          </p:nvSpPr>
          <p:spPr>
            <a:xfrm>
              <a:off x="6478819" y="5144925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5500">
                  <a:solidFill>
                    <a:srgbClr val="629995"/>
                  </a:solidFill>
                  <a:latin typeface="Open Sans"/>
                  <a:ea typeface="Open Sans"/>
                  <a:cs typeface="Open Sans"/>
                  <a:sym typeface="Open Sans"/>
                </a:rPr>
                <a:t>$</a:t>
              </a:r>
              <a:r>
                <a:rPr b="1" lang="en-US" sz="5500">
                  <a:solidFill>
                    <a:srgbClr val="17726D"/>
                  </a:solidFill>
                  <a:latin typeface="Open Sans"/>
                  <a:ea typeface="Open Sans"/>
                  <a:cs typeface="Open Sans"/>
                  <a:sym typeface="Open Sans"/>
                </a:rPr>
                <a:t>440K</a:t>
              </a:r>
              <a:endParaRPr b="1" sz="5500">
                <a:solidFill>
                  <a:srgbClr val="17726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9" name="Google Shape;609;g26a6f962fe1_0_21"/>
            <p:cNvSpPr txBox="1"/>
            <p:nvPr/>
          </p:nvSpPr>
          <p:spPr>
            <a:xfrm>
              <a:off x="6478819" y="5785738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3000">
                  <a:solidFill>
                    <a:srgbClr val="90B6B3"/>
                  </a:solidFill>
                  <a:latin typeface="Open Sans"/>
                  <a:ea typeface="Open Sans"/>
                  <a:cs typeface="Open Sans"/>
                  <a:sym typeface="Open Sans"/>
                </a:rPr>
                <a:t>22%</a:t>
              </a:r>
              <a:endParaRPr b="1" sz="3000">
                <a:solidFill>
                  <a:srgbClr val="90B6B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10" name="Google Shape;610;g26a6f962fe1_0_21"/>
          <p:cNvGrpSpPr/>
          <p:nvPr/>
        </p:nvGrpSpPr>
        <p:grpSpPr>
          <a:xfrm>
            <a:off x="365569" y="5525925"/>
            <a:ext cx="2355600" cy="1638013"/>
            <a:chOff x="6478819" y="5144925"/>
            <a:chExt cx="2355600" cy="1638013"/>
          </a:xfrm>
        </p:grpSpPr>
        <p:sp>
          <p:nvSpPr>
            <p:cNvPr id="611" name="Google Shape;611;g26a6f962fe1_0_21"/>
            <p:cNvSpPr txBox="1"/>
            <p:nvPr/>
          </p:nvSpPr>
          <p:spPr>
            <a:xfrm>
              <a:off x="6478819" y="5144925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5500">
                  <a:solidFill>
                    <a:srgbClr val="629995"/>
                  </a:solidFill>
                  <a:latin typeface="Open Sans"/>
                  <a:ea typeface="Open Sans"/>
                  <a:cs typeface="Open Sans"/>
                  <a:sym typeface="Open Sans"/>
                </a:rPr>
                <a:t>$</a:t>
              </a:r>
              <a:r>
                <a:rPr b="1" lang="en-US" sz="5500">
                  <a:solidFill>
                    <a:srgbClr val="17726D"/>
                  </a:solidFill>
                  <a:latin typeface="Open Sans"/>
                  <a:ea typeface="Open Sans"/>
                  <a:cs typeface="Open Sans"/>
                  <a:sym typeface="Open Sans"/>
                </a:rPr>
                <a:t>500K</a:t>
              </a:r>
              <a:endParaRPr b="1" sz="5500">
                <a:solidFill>
                  <a:srgbClr val="17726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g26a6f962fe1_0_21"/>
            <p:cNvSpPr txBox="1"/>
            <p:nvPr/>
          </p:nvSpPr>
          <p:spPr>
            <a:xfrm>
              <a:off x="6478819" y="5785738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3000">
                  <a:solidFill>
                    <a:srgbClr val="90B6B3"/>
                  </a:solidFill>
                  <a:latin typeface="Open Sans"/>
                  <a:ea typeface="Open Sans"/>
                  <a:cs typeface="Open Sans"/>
                  <a:sym typeface="Open Sans"/>
                </a:rPr>
                <a:t>25%</a:t>
              </a:r>
              <a:endParaRPr b="1" sz="3000">
                <a:solidFill>
                  <a:srgbClr val="90B6B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13" name="Google Shape;613;g26a6f962fe1_0_21"/>
          <p:cNvGrpSpPr/>
          <p:nvPr/>
        </p:nvGrpSpPr>
        <p:grpSpPr>
          <a:xfrm>
            <a:off x="9459994" y="5525925"/>
            <a:ext cx="2355600" cy="1638013"/>
            <a:chOff x="6478819" y="5144925"/>
            <a:chExt cx="2355600" cy="1638013"/>
          </a:xfrm>
        </p:grpSpPr>
        <p:sp>
          <p:nvSpPr>
            <p:cNvPr id="614" name="Google Shape;614;g26a6f962fe1_0_21"/>
            <p:cNvSpPr txBox="1"/>
            <p:nvPr/>
          </p:nvSpPr>
          <p:spPr>
            <a:xfrm>
              <a:off x="6478819" y="5144925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5500">
                  <a:solidFill>
                    <a:srgbClr val="629995"/>
                  </a:solidFill>
                  <a:latin typeface="Open Sans"/>
                  <a:ea typeface="Open Sans"/>
                  <a:cs typeface="Open Sans"/>
                  <a:sym typeface="Open Sans"/>
                </a:rPr>
                <a:t>$</a:t>
              </a:r>
              <a:r>
                <a:rPr b="1" lang="en-US" sz="5500">
                  <a:solidFill>
                    <a:srgbClr val="17726D"/>
                  </a:solidFill>
                  <a:latin typeface="Open Sans"/>
                  <a:ea typeface="Open Sans"/>
                  <a:cs typeface="Open Sans"/>
                  <a:sym typeface="Open Sans"/>
                </a:rPr>
                <a:t>300K</a:t>
              </a:r>
              <a:endParaRPr b="1" sz="5500">
                <a:solidFill>
                  <a:srgbClr val="17726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5" name="Google Shape;615;g26a6f962fe1_0_21"/>
            <p:cNvSpPr txBox="1"/>
            <p:nvPr/>
          </p:nvSpPr>
          <p:spPr>
            <a:xfrm>
              <a:off x="6478819" y="5785738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3000">
                  <a:solidFill>
                    <a:srgbClr val="90B6B3"/>
                  </a:solidFill>
                  <a:latin typeface="Open Sans"/>
                  <a:ea typeface="Open Sans"/>
                  <a:cs typeface="Open Sans"/>
                  <a:sym typeface="Open Sans"/>
                </a:rPr>
                <a:t>15%</a:t>
              </a:r>
              <a:endParaRPr b="1" sz="3000">
                <a:solidFill>
                  <a:srgbClr val="90B6B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16" name="Google Shape;616;g26a6f962fe1_0_21"/>
          <p:cNvGrpSpPr/>
          <p:nvPr/>
        </p:nvGrpSpPr>
        <p:grpSpPr>
          <a:xfrm>
            <a:off x="12592069" y="5525925"/>
            <a:ext cx="2355600" cy="1638013"/>
            <a:chOff x="6478819" y="5144925"/>
            <a:chExt cx="2355600" cy="1638013"/>
          </a:xfrm>
        </p:grpSpPr>
        <p:sp>
          <p:nvSpPr>
            <p:cNvPr id="617" name="Google Shape;617;g26a6f962fe1_0_21"/>
            <p:cNvSpPr txBox="1"/>
            <p:nvPr/>
          </p:nvSpPr>
          <p:spPr>
            <a:xfrm>
              <a:off x="6478819" y="5144925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5500">
                  <a:solidFill>
                    <a:srgbClr val="629995"/>
                  </a:solidFill>
                  <a:latin typeface="Open Sans"/>
                  <a:ea typeface="Open Sans"/>
                  <a:cs typeface="Open Sans"/>
                  <a:sym typeface="Open Sans"/>
                </a:rPr>
                <a:t>$</a:t>
              </a:r>
              <a:r>
                <a:rPr b="1" lang="en-US" sz="5500">
                  <a:solidFill>
                    <a:srgbClr val="17726D"/>
                  </a:solidFill>
                  <a:latin typeface="Open Sans"/>
                  <a:ea typeface="Open Sans"/>
                  <a:cs typeface="Open Sans"/>
                  <a:sym typeface="Open Sans"/>
                </a:rPr>
                <a:t>260K</a:t>
              </a:r>
              <a:endParaRPr b="1" sz="5500">
                <a:solidFill>
                  <a:srgbClr val="17726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8" name="Google Shape;618;g26a6f962fe1_0_21"/>
            <p:cNvSpPr txBox="1"/>
            <p:nvPr/>
          </p:nvSpPr>
          <p:spPr>
            <a:xfrm>
              <a:off x="6478819" y="5785738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3000">
                  <a:solidFill>
                    <a:srgbClr val="90B6B3"/>
                  </a:solidFill>
                  <a:latin typeface="Open Sans"/>
                  <a:ea typeface="Open Sans"/>
                  <a:cs typeface="Open Sans"/>
                  <a:sym typeface="Open Sans"/>
                </a:rPr>
                <a:t>13%</a:t>
              </a:r>
              <a:endParaRPr b="1" sz="3000">
                <a:solidFill>
                  <a:srgbClr val="90B6B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19" name="Google Shape;619;g26a6f962fe1_0_21"/>
          <p:cNvGrpSpPr/>
          <p:nvPr/>
        </p:nvGrpSpPr>
        <p:grpSpPr>
          <a:xfrm>
            <a:off x="15724144" y="5525925"/>
            <a:ext cx="2355600" cy="1638013"/>
            <a:chOff x="6478819" y="5144925"/>
            <a:chExt cx="2355600" cy="1638013"/>
          </a:xfrm>
        </p:grpSpPr>
        <p:sp>
          <p:nvSpPr>
            <p:cNvPr id="620" name="Google Shape;620;g26a6f962fe1_0_21"/>
            <p:cNvSpPr txBox="1"/>
            <p:nvPr/>
          </p:nvSpPr>
          <p:spPr>
            <a:xfrm>
              <a:off x="6478819" y="5144925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5500">
                  <a:solidFill>
                    <a:srgbClr val="629995"/>
                  </a:solidFill>
                  <a:latin typeface="Open Sans"/>
                  <a:ea typeface="Open Sans"/>
                  <a:cs typeface="Open Sans"/>
                  <a:sym typeface="Open Sans"/>
                </a:rPr>
                <a:t>$</a:t>
              </a:r>
              <a:r>
                <a:rPr b="1" lang="en-US" sz="5500">
                  <a:solidFill>
                    <a:srgbClr val="17726D"/>
                  </a:solidFill>
                  <a:latin typeface="Open Sans"/>
                  <a:ea typeface="Open Sans"/>
                  <a:cs typeface="Open Sans"/>
                  <a:sym typeface="Open Sans"/>
                </a:rPr>
                <a:t>100K</a:t>
              </a:r>
              <a:endParaRPr b="1" sz="5500">
                <a:solidFill>
                  <a:srgbClr val="17726D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1" name="Google Shape;621;g26a6f962fe1_0_21"/>
            <p:cNvSpPr txBox="1"/>
            <p:nvPr/>
          </p:nvSpPr>
          <p:spPr>
            <a:xfrm>
              <a:off x="6478819" y="5785738"/>
              <a:ext cx="2355600" cy="9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6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3000">
                  <a:solidFill>
                    <a:srgbClr val="90B6B3"/>
                  </a:solidFill>
                  <a:latin typeface="Open Sans"/>
                  <a:ea typeface="Open Sans"/>
                  <a:cs typeface="Open Sans"/>
                  <a:sym typeface="Open Sans"/>
                </a:rPr>
                <a:t>5%</a:t>
              </a:r>
              <a:endParaRPr b="1" sz="3000">
                <a:solidFill>
                  <a:srgbClr val="90B6B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2" name="Google Shape;622;g26a6f962fe1_0_21"/>
          <p:cNvSpPr txBox="1"/>
          <p:nvPr/>
        </p:nvSpPr>
        <p:spPr>
          <a:xfrm>
            <a:off x="12258888" y="6955025"/>
            <a:ext cx="2991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Dedicated Malawi based support team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Partner with U.S. based team for oversight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Implement monitoring &amp; alert systems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constant updates &amp; enhancements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3" name="Google Shape;623;g26a6f962fe1_0_21"/>
          <p:cNvSpPr txBox="1"/>
          <p:nvPr/>
        </p:nvSpPr>
        <p:spPr>
          <a:xfrm>
            <a:off x="15250188" y="6955025"/>
            <a:ext cx="2991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Unforeseen expenses &amp; emergencies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Free Cash to integrate this system into other disease lines or hospital needs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g26a6f962fe1_0_21"/>
          <p:cNvSpPr txBox="1"/>
          <p:nvPr/>
        </p:nvSpPr>
        <p:spPr>
          <a:xfrm>
            <a:off x="9217588" y="6955025"/>
            <a:ext cx="2991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Deployment of trained individuals &amp; necessary software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Establish workflows &amp; protocols for data collection, annotation &amp; feedback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Train local technicians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g26a6f962fe1_0_21"/>
          <p:cNvSpPr txBox="1"/>
          <p:nvPr/>
        </p:nvSpPr>
        <p:spPr>
          <a:xfrm>
            <a:off x="6078238" y="6955025"/>
            <a:ext cx="2991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Integrate CNN model into existing healthcare network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Customized network if necessary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Customize user interfaces &amp; dashboards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Thorough testing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Further development costs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g26a6f962fe1_0_21"/>
          <p:cNvSpPr txBox="1"/>
          <p:nvPr/>
        </p:nvSpPr>
        <p:spPr>
          <a:xfrm>
            <a:off x="3104338" y="6955025"/>
            <a:ext cx="2991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Workshops, seminars, &amp; training sessions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Integrate with U.S. radiologists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Educational Materials and guides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Travel allocation to conduct training &amp; oversight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7" name="Google Shape;627;g26a6f962fe1_0_21"/>
          <p:cNvSpPr txBox="1"/>
          <p:nvPr/>
        </p:nvSpPr>
        <p:spPr>
          <a:xfrm>
            <a:off x="47713" y="6955025"/>
            <a:ext cx="2991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0" marL="91440" marR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Servers, GPUs, &amp; Storage Systems 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Reliable Internet Connectivity &amp; Backup Power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Cloud solution integration 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7000" lvl="0" marL="91440" marR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"/>
              <a:buChar char="-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Ethical considerations for Data Security </a:t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g26a6f962fe1_0_21"/>
          <p:cNvSpPr txBox="1"/>
          <p:nvPr/>
        </p:nvSpPr>
        <p:spPr>
          <a:xfrm>
            <a:off x="158874" y="4728100"/>
            <a:ext cx="276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Infrastructure Setup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629" name="Google Shape;629;g26a6f962fe1_0_21"/>
          <p:cNvSpPr txBox="1"/>
          <p:nvPr/>
        </p:nvSpPr>
        <p:spPr>
          <a:xfrm>
            <a:off x="6170587" y="4741788"/>
            <a:ext cx="276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Software Integration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g26a6f962fe1_0_21"/>
          <p:cNvSpPr txBox="1"/>
          <p:nvPr/>
        </p:nvSpPr>
        <p:spPr>
          <a:xfrm>
            <a:off x="3215499" y="4728088"/>
            <a:ext cx="276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Training &amp; Capacity Building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g26a6f962fe1_0_21"/>
          <p:cNvSpPr txBox="1"/>
          <p:nvPr/>
        </p:nvSpPr>
        <p:spPr>
          <a:xfrm>
            <a:off x="9206149" y="4741788"/>
            <a:ext cx="276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Deployment &amp; Testing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2" name="Google Shape;632;g26a6f962fe1_0_21"/>
          <p:cNvSpPr txBox="1"/>
          <p:nvPr/>
        </p:nvSpPr>
        <p:spPr>
          <a:xfrm>
            <a:off x="12370049" y="4741788"/>
            <a:ext cx="276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Maintenance &amp; Support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3" name="Google Shape;633;g26a6f962fe1_0_21"/>
          <p:cNvSpPr txBox="1"/>
          <p:nvPr/>
        </p:nvSpPr>
        <p:spPr>
          <a:xfrm>
            <a:off x="15196799" y="4926588"/>
            <a:ext cx="276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Miscellaneous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4" name="Google Shape;634;g26a6f962fe1_0_21"/>
          <p:cNvGrpSpPr/>
          <p:nvPr/>
        </p:nvGrpSpPr>
        <p:grpSpPr>
          <a:xfrm>
            <a:off x="400374" y="2197394"/>
            <a:ext cx="2286000" cy="2286000"/>
            <a:chOff x="400375" y="1975325"/>
            <a:chExt cx="2286000" cy="2286000"/>
          </a:xfrm>
        </p:grpSpPr>
        <p:pic>
          <p:nvPicPr>
            <p:cNvPr id="635" name="Google Shape;635;g26a6f962fe1_0_21"/>
            <p:cNvPicPr preferRelativeResize="0"/>
            <p:nvPr/>
          </p:nvPicPr>
          <p:blipFill rotWithShape="1">
            <a:blip r:embed="rId4">
              <a:alphaModFix/>
            </a:blip>
            <a:srcRect b="16254" l="0" r="0" t="0"/>
            <a:stretch/>
          </p:blipFill>
          <p:spPr>
            <a:xfrm>
              <a:off x="628975" y="2317150"/>
              <a:ext cx="1828801" cy="1532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6" name="Google Shape;636;g26a6f962fe1_0_21"/>
            <p:cNvSpPr/>
            <p:nvPr/>
          </p:nvSpPr>
          <p:spPr>
            <a:xfrm>
              <a:off x="400375" y="1975325"/>
              <a:ext cx="2286000" cy="2286000"/>
            </a:xfrm>
            <a:prstGeom prst="ellipse">
              <a:avLst/>
            </a:prstGeom>
            <a:noFill/>
            <a:ln cap="flat" cmpd="sng" w="38100">
              <a:solidFill>
                <a:srgbClr val="6299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7" name="Google Shape;637;g26a6f962fe1_0_21"/>
          <p:cNvGrpSpPr/>
          <p:nvPr/>
        </p:nvGrpSpPr>
        <p:grpSpPr>
          <a:xfrm>
            <a:off x="3456999" y="2197394"/>
            <a:ext cx="2286000" cy="2286000"/>
            <a:chOff x="3537175" y="1975325"/>
            <a:chExt cx="2286000" cy="2286000"/>
          </a:xfrm>
        </p:grpSpPr>
        <p:pic>
          <p:nvPicPr>
            <p:cNvPr id="638" name="Google Shape;638;g26a6f962fe1_0_21"/>
            <p:cNvPicPr preferRelativeResize="0"/>
            <p:nvPr/>
          </p:nvPicPr>
          <p:blipFill rotWithShape="1">
            <a:blip r:embed="rId5">
              <a:alphaModFix/>
            </a:blip>
            <a:srcRect b="15888" l="0" r="0" t="0"/>
            <a:stretch/>
          </p:blipFill>
          <p:spPr>
            <a:xfrm>
              <a:off x="3761050" y="2293188"/>
              <a:ext cx="1828801" cy="15377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g26a6f962fe1_0_21"/>
            <p:cNvSpPr/>
            <p:nvPr/>
          </p:nvSpPr>
          <p:spPr>
            <a:xfrm>
              <a:off x="3537175" y="1975325"/>
              <a:ext cx="2286000" cy="2286000"/>
            </a:xfrm>
            <a:prstGeom prst="ellipse">
              <a:avLst/>
            </a:prstGeom>
            <a:noFill/>
            <a:ln cap="flat" cmpd="sng" w="38100">
              <a:solidFill>
                <a:srgbClr val="6299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g26a6f962fe1_0_21"/>
          <p:cNvGrpSpPr/>
          <p:nvPr/>
        </p:nvGrpSpPr>
        <p:grpSpPr>
          <a:xfrm>
            <a:off x="6412087" y="2197394"/>
            <a:ext cx="2286000" cy="2286000"/>
            <a:chOff x="6354700" y="1919088"/>
            <a:chExt cx="2286000" cy="2286000"/>
          </a:xfrm>
        </p:grpSpPr>
        <p:pic>
          <p:nvPicPr>
            <p:cNvPr id="641" name="Google Shape;641;g26a6f962fe1_0_21"/>
            <p:cNvPicPr preferRelativeResize="0"/>
            <p:nvPr/>
          </p:nvPicPr>
          <p:blipFill rotWithShape="1">
            <a:blip r:embed="rId6">
              <a:alphaModFix/>
            </a:blip>
            <a:srcRect b="13636" l="0" r="0" t="0"/>
            <a:stretch/>
          </p:blipFill>
          <p:spPr>
            <a:xfrm>
              <a:off x="6583300" y="2277938"/>
              <a:ext cx="1828801" cy="1580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g26a6f962fe1_0_21"/>
            <p:cNvSpPr/>
            <p:nvPr/>
          </p:nvSpPr>
          <p:spPr>
            <a:xfrm>
              <a:off x="6354700" y="1919088"/>
              <a:ext cx="2286000" cy="2286000"/>
            </a:xfrm>
            <a:prstGeom prst="ellipse">
              <a:avLst/>
            </a:prstGeom>
            <a:noFill/>
            <a:ln cap="flat" cmpd="sng" w="38100">
              <a:solidFill>
                <a:srgbClr val="6299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3" name="Google Shape;643;g26a6f962fe1_0_21"/>
          <p:cNvGrpSpPr/>
          <p:nvPr/>
        </p:nvGrpSpPr>
        <p:grpSpPr>
          <a:xfrm>
            <a:off x="9447649" y="2197394"/>
            <a:ext cx="2286000" cy="2286000"/>
            <a:chOff x="9439975" y="2064613"/>
            <a:chExt cx="2286000" cy="2286000"/>
          </a:xfrm>
        </p:grpSpPr>
        <p:pic>
          <p:nvPicPr>
            <p:cNvPr id="644" name="Google Shape;644;g26a6f962fe1_0_21"/>
            <p:cNvPicPr preferRelativeResize="0"/>
            <p:nvPr/>
          </p:nvPicPr>
          <p:blipFill rotWithShape="1">
            <a:blip r:embed="rId7">
              <a:alphaModFix/>
            </a:blip>
            <a:srcRect b="17857" l="0" r="0" t="0"/>
            <a:stretch/>
          </p:blipFill>
          <p:spPr>
            <a:xfrm>
              <a:off x="9676238" y="2392238"/>
              <a:ext cx="1828801" cy="1502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Google Shape;645;g26a6f962fe1_0_21"/>
            <p:cNvSpPr/>
            <p:nvPr/>
          </p:nvSpPr>
          <p:spPr>
            <a:xfrm>
              <a:off x="9439975" y="2064613"/>
              <a:ext cx="2286000" cy="2286000"/>
            </a:xfrm>
            <a:prstGeom prst="ellipse">
              <a:avLst/>
            </a:prstGeom>
            <a:noFill/>
            <a:ln cap="flat" cmpd="sng" w="38100">
              <a:solidFill>
                <a:srgbClr val="6299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g26a6f962fe1_0_21"/>
          <p:cNvGrpSpPr/>
          <p:nvPr/>
        </p:nvGrpSpPr>
        <p:grpSpPr>
          <a:xfrm>
            <a:off x="12611549" y="2197394"/>
            <a:ext cx="2286000" cy="2286000"/>
            <a:chOff x="12635713" y="2064625"/>
            <a:chExt cx="2286000" cy="2286000"/>
          </a:xfrm>
        </p:grpSpPr>
        <p:pic>
          <p:nvPicPr>
            <p:cNvPr id="647" name="Google Shape;647;g26a6f962fe1_0_21"/>
            <p:cNvPicPr preferRelativeResize="0"/>
            <p:nvPr/>
          </p:nvPicPr>
          <p:blipFill rotWithShape="1">
            <a:blip r:embed="rId8">
              <a:alphaModFix/>
            </a:blip>
            <a:srcRect b="18593" l="0" r="0" t="0"/>
            <a:stretch/>
          </p:blipFill>
          <p:spPr>
            <a:xfrm>
              <a:off x="12840150" y="2398525"/>
              <a:ext cx="1828801" cy="1490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g26a6f962fe1_0_21"/>
            <p:cNvSpPr/>
            <p:nvPr/>
          </p:nvSpPr>
          <p:spPr>
            <a:xfrm>
              <a:off x="12635713" y="2064625"/>
              <a:ext cx="2286000" cy="2286000"/>
            </a:xfrm>
            <a:prstGeom prst="ellipse">
              <a:avLst/>
            </a:prstGeom>
            <a:noFill/>
            <a:ln cap="flat" cmpd="sng" w="38100">
              <a:solidFill>
                <a:srgbClr val="6299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9" name="Google Shape;649;g26a6f962fe1_0_21"/>
          <p:cNvGrpSpPr/>
          <p:nvPr/>
        </p:nvGrpSpPr>
        <p:grpSpPr>
          <a:xfrm>
            <a:off x="15438299" y="2197394"/>
            <a:ext cx="2286000" cy="2286000"/>
            <a:chOff x="15602850" y="2232388"/>
            <a:chExt cx="2286000" cy="2286000"/>
          </a:xfrm>
        </p:grpSpPr>
        <p:pic>
          <p:nvPicPr>
            <p:cNvPr id="650" name="Google Shape;650;g26a6f962fe1_0_21"/>
            <p:cNvPicPr preferRelativeResize="0"/>
            <p:nvPr/>
          </p:nvPicPr>
          <p:blipFill rotWithShape="1">
            <a:blip r:embed="rId9">
              <a:alphaModFix/>
            </a:blip>
            <a:srcRect b="21060" l="0" r="0" t="0"/>
            <a:stretch/>
          </p:blipFill>
          <p:spPr>
            <a:xfrm>
              <a:off x="15831450" y="2417013"/>
              <a:ext cx="1828801" cy="14447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g26a6f962fe1_0_21"/>
            <p:cNvSpPr/>
            <p:nvPr/>
          </p:nvSpPr>
          <p:spPr>
            <a:xfrm>
              <a:off x="15602850" y="2232388"/>
              <a:ext cx="2286000" cy="2286000"/>
            </a:xfrm>
            <a:prstGeom prst="ellipse">
              <a:avLst/>
            </a:prstGeom>
            <a:noFill/>
            <a:ln cap="flat" cmpd="sng" w="38100">
              <a:solidFill>
                <a:srgbClr val="6299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g26a6369b506_0_2"/>
          <p:cNvGrpSpPr/>
          <p:nvPr/>
        </p:nvGrpSpPr>
        <p:grpSpPr>
          <a:xfrm>
            <a:off x="0" y="6683402"/>
            <a:ext cx="18288118" cy="3604017"/>
            <a:chOff x="0" y="-47625"/>
            <a:chExt cx="4816592" cy="949200"/>
          </a:xfrm>
        </p:grpSpPr>
        <p:sp>
          <p:nvSpPr>
            <p:cNvPr id="657" name="Google Shape;657;g26a6369b506_0_2"/>
            <p:cNvSpPr/>
            <p:nvPr/>
          </p:nvSpPr>
          <p:spPr>
            <a:xfrm>
              <a:off x="0" y="0"/>
              <a:ext cx="4816592" cy="901471"/>
            </a:xfrm>
            <a:custGeom>
              <a:rect b="b" l="l" r="r" t="t"/>
              <a:pathLst>
                <a:path extrusionOk="0" h="90147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01471"/>
                  </a:lnTo>
                  <a:lnTo>
                    <a:pt x="0" y="90147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658" name="Google Shape;658;g26a6369b506_0_2"/>
            <p:cNvSpPr txBox="1"/>
            <p:nvPr/>
          </p:nvSpPr>
          <p:spPr>
            <a:xfrm>
              <a:off x="0" y="-47625"/>
              <a:ext cx="4816500" cy="9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9" name="Google Shape;659;g26a6369b506_0_2"/>
          <p:cNvGrpSpPr/>
          <p:nvPr/>
        </p:nvGrpSpPr>
        <p:grpSpPr>
          <a:xfrm>
            <a:off x="839945" y="2436297"/>
            <a:ext cx="5433243" cy="7056932"/>
            <a:chOff x="0" y="-38100"/>
            <a:chExt cx="812800" cy="1055700"/>
          </a:xfrm>
        </p:grpSpPr>
        <p:sp>
          <p:nvSpPr>
            <p:cNvPr id="660" name="Google Shape;660;g26a6369b506_0_2"/>
            <p:cNvSpPr/>
            <p:nvPr/>
          </p:nvSpPr>
          <p:spPr>
            <a:xfrm>
              <a:off x="0" y="0"/>
              <a:ext cx="812800" cy="1017520"/>
            </a:xfrm>
            <a:custGeom>
              <a:rect b="b" l="l" r="r" t="t"/>
              <a:pathLst>
                <a:path extrusionOk="0" h="1017520" w="81280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g26a6369b506_0_2"/>
            <p:cNvSpPr txBox="1"/>
            <p:nvPr/>
          </p:nvSpPr>
          <p:spPr>
            <a:xfrm>
              <a:off x="0" y="-38100"/>
              <a:ext cx="812700" cy="10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2" name="Google Shape;662;g26a6369b506_0_2"/>
          <p:cNvGrpSpPr/>
          <p:nvPr/>
        </p:nvGrpSpPr>
        <p:grpSpPr>
          <a:xfrm>
            <a:off x="6427376" y="2436297"/>
            <a:ext cx="5433243" cy="7056932"/>
            <a:chOff x="0" y="-38100"/>
            <a:chExt cx="812800" cy="1055700"/>
          </a:xfrm>
        </p:grpSpPr>
        <p:sp>
          <p:nvSpPr>
            <p:cNvPr id="663" name="Google Shape;663;g26a6369b506_0_2"/>
            <p:cNvSpPr/>
            <p:nvPr/>
          </p:nvSpPr>
          <p:spPr>
            <a:xfrm>
              <a:off x="0" y="0"/>
              <a:ext cx="812800" cy="1017520"/>
            </a:xfrm>
            <a:custGeom>
              <a:rect b="b" l="l" r="r" t="t"/>
              <a:pathLst>
                <a:path extrusionOk="0" h="1017520" w="81280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g26a6369b506_0_2"/>
            <p:cNvSpPr txBox="1"/>
            <p:nvPr/>
          </p:nvSpPr>
          <p:spPr>
            <a:xfrm>
              <a:off x="0" y="-38100"/>
              <a:ext cx="812700" cy="10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g26a6369b506_0_2"/>
          <p:cNvSpPr/>
          <p:nvPr/>
        </p:nvSpPr>
        <p:spPr>
          <a:xfrm>
            <a:off x="13941706" y="6604949"/>
            <a:ext cx="1571625" cy="1571619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5458" l="-8899" r="-15189" t="-1079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6" name="Google Shape;666;g26a6369b506_0_2"/>
          <p:cNvGrpSpPr/>
          <p:nvPr/>
        </p:nvGrpSpPr>
        <p:grpSpPr>
          <a:xfrm>
            <a:off x="0" y="276667"/>
            <a:ext cx="18288118" cy="1676711"/>
            <a:chOff x="0" y="-47625"/>
            <a:chExt cx="4816592" cy="441600"/>
          </a:xfrm>
        </p:grpSpPr>
        <p:sp>
          <p:nvSpPr>
            <p:cNvPr id="667" name="Google Shape;667;g26a6369b506_0_2"/>
            <p:cNvSpPr/>
            <p:nvPr/>
          </p:nvSpPr>
          <p:spPr>
            <a:xfrm>
              <a:off x="0" y="0"/>
              <a:ext cx="4816592" cy="393857"/>
            </a:xfrm>
            <a:custGeom>
              <a:rect b="b" l="l" r="r" t="t"/>
              <a:pathLst>
                <a:path extrusionOk="0"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668" name="Google Shape;668;g26a6369b506_0_2"/>
            <p:cNvSpPr txBox="1"/>
            <p:nvPr/>
          </p:nvSpPr>
          <p:spPr>
            <a:xfrm>
              <a:off x="0" y="-47625"/>
              <a:ext cx="48165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9" name="Google Shape;669;g26a6369b506_0_2"/>
          <p:cNvGrpSpPr/>
          <p:nvPr/>
        </p:nvGrpSpPr>
        <p:grpSpPr>
          <a:xfrm>
            <a:off x="12013024" y="2436297"/>
            <a:ext cx="5433243" cy="7056932"/>
            <a:chOff x="0" y="-38100"/>
            <a:chExt cx="812800" cy="1055700"/>
          </a:xfrm>
        </p:grpSpPr>
        <p:sp>
          <p:nvSpPr>
            <p:cNvPr id="670" name="Google Shape;670;g26a6369b506_0_2"/>
            <p:cNvSpPr/>
            <p:nvPr/>
          </p:nvSpPr>
          <p:spPr>
            <a:xfrm>
              <a:off x="0" y="0"/>
              <a:ext cx="812800" cy="1017520"/>
            </a:xfrm>
            <a:custGeom>
              <a:rect b="b" l="l" r="r" t="t"/>
              <a:pathLst>
                <a:path extrusionOk="0" h="1017520" w="812800">
                  <a:moveTo>
                    <a:pt x="126817" y="0"/>
                  </a:moveTo>
                  <a:lnTo>
                    <a:pt x="685982" y="0"/>
                  </a:lnTo>
                  <a:cubicBezTo>
                    <a:pt x="719617" y="0"/>
                    <a:pt x="751873" y="13361"/>
                    <a:pt x="775656" y="37144"/>
                  </a:cubicBezTo>
                  <a:cubicBezTo>
                    <a:pt x="799439" y="60927"/>
                    <a:pt x="812800" y="93183"/>
                    <a:pt x="812800" y="126817"/>
                  </a:cubicBezTo>
                  <a:lnTo>
                    <a:pt x="812800" y="890703"/>
                  </a:lnTo>
                  <a:cubicBezTo>
                    <a:pt x="812800" y="924337"/>
                    <a:pt x="799439" y="956593"/>
                    <a:pt x="775656" y="980376"/>
                  </a:cubicBezTo>
                  <a:cubicBezTo>
                    <a:pt x="751873" y="1004159"/>
                    <a:pt x="719617" y="1017520"/>
                    <a:pt x="685982" y="1017520"/>
                  </a:cubicBezTo>
                  <a:lnTo>
                    <a:pt x="126817" y="1017520"/>
                  </a:lnTo>
                  <a:cubicBezTo>
                    <a:pt x="93183" y="1017520"/>
                    <a:pt x="60927" y="1004159"/>
                    <a:pt x="37144" y="980376"/>
                  </a:cubicBezTo>
                  <a:cubicBezTo>
                    <a:pt x="13361" y="956593"/>
                    <a:pt x="0" y="924337"/>
                    <a:pt x="0" y="890703"/>
                  </a:cubicBezTo>
                  <a:lnTo>
                    <a:pt x="0" y="126817"/>
                  </a:lnTo>
                  <a:cubicBezTo>
                    <a:pt x="0" y="93183"/>
                    <a:pt x="13361" y="60927"/>
                    <a:pt x="37144" y="37144"/>
                  </a:cubicBezTo>
                  <a:cubicBezTo>
                    <a:pt x="60927" y="13361"/>
                    <a:pt x="93183" y="0"/>
                    <a:pt x="126817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g26a6369b506_0_2"/>
            <p:cNvSpPr txBox="1"/>
            <p:nvPr/>
          </p:nvSpPr>
          <p:spPr>
            <a:xfrm>
              <a:off x="0" y="-38100"/>
              <a:ext cx="812700" cy="10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1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2" name="Google Shape;672;g26a6369b506_0_2"/>
          <p:cNvSpPr/>
          <p:nvPr/>
        </p:nvSpPr>
        <p:spPr>
          <a:xfrm>
            <a:off x="14115913" y="963360"/>
            <a:ext cx="586293" cy="483692"/>
          </a:xfrm>
          <a:custGeom>
            <a:rect b="b" l="l" r="r" t="t"/>
            <a:pathLst>
              <a:path extrusionOk="0"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3" name="Google Shape;673;g26a6369b506_0_2"/>
          <p:cNvSpPr txBox="1"/>
          <p:nvPr/>
        </p:nvSpPr>
        <p:spPr>
          <a:xfrm>
            <a:off x="1497353" y="3980305"/>
            <a:ext cx="4118400" cy="28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Open Sans Medium"/>
                <a:ea typeface="Open Sans Medium"/>
                <a:cs typeface="Open Sans Medium"/>
                <a:sym typeface="Open Sans Medium"/>
              </a:rPr>
              <a:t>1. Implement technology in Malawi </a:t>
            </a:r>
            <a:endParaRPr sz="2199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Open Sans Medium"/>
                <a:ea typeface="Open Sans Medium"/>
                <a:cs typeface="Open Sans Medium"/>
                <a:sym typeface="Open Sans Medium"/>
              </a:rPr>
              <a:t>2. Expand across villages </a:t>
            </a:r>
            <a:endParaRPr sz="2199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Open Sans Medium"/>
                <a:ea typeface="Open Sans Medium"/>
                <a:cs typeface="Open Sans Medium"/>
                <a:sym typeface="Open Sans Medium"/>
              </a:rPr>
              <a:t>4. Expand to other countries in Sub-Saharan Africa</a:t>
            </a:r>
            <a:endParaRPr sz="2199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74" name="Google Shape;674;g26a6369b506_0_2"/>
          <p:cNvSpPr txBox="1"/>
          <p:nvPr/>
        </p:nvSpPr>
        <p:spPr>
          <a:xfrm>
            <a:off x="839951" y="755625"/>
            <a:ext cx="980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Projected Timeline</a:t>
            </a:r>
            <a:endParaRPr/>
          </a:p>
        </p:txBody>
      </p:sp>
      <p:sp>
        <p:nvSpPr>
          <p:cNvPr id="675" name="Google Shape;675;g26a6369b506_0_2"/>
          <p:cNvSpPr txBox="1"/>
          <p:nvPr/>
        </p:nvSpPr>
        <p:spPr>
          <a:xfrm>
            <a:off x="14848250" y="1012906"/>
            <a:ext cx="3191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BKMD Capital</a:t>
            </a:r>
            <a:endParaRPr/>
          </a:p>
        </p:txBody>
      </p:sp>
      <p:sp>
        <p:nvSpPr>
          <p:cNvPr id="676" name="Google Shape;676;g26a6369b506_0_2"/>
          <p:cNvSpPr txBox="1"/>
          <p:nvPr/>
        </p:nvSpPr>
        <p:spPr>
          <a:xfrm>
            <a:off x="2863625" y="3319150"/>
            <a:ext cx="138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Open Sans"/>
                <a:ea typeface="Open Sans"/>
                <a:cs typeface="Open Sans"/>
                <a:sym typeface="Open Sans"/>
              </a:rPr>
              <a:t>Years 1-4</a:t>
            </a:r>
            <a:endParaRPr b="1"/>
          </a:p>
        </p:txBody>
      </p:sp>
      <p:sp>
        <p:nvSpPr>
          <p:cNvPr id="677" name="Google Shape;677;g26a6369b506_0_2"/>
          <p:cNvSpPr txBox="1"/>
          <p:nvPr/>
        </p:nvSpPr>
        <p:spPr>
          <a:xfrm>
            <a:off x="8357262" y="3319150"/>
            <a:ext cx="1571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Open Sans"/>
                <a:ea typeface="Open Sans"/>
                <a:cs typeface="Open Sans"/>
                <a:sym typeface="Open Sans"/>
              </a:rPr>
              <a:t>Years 5-10</a:t>
            </a:r>
            <a:endParaRPr b="1"/>
          </a:p>
        </p:txBody>
      </p:sp>
      <p:sp>
        <p:nvSpPr>
          <p:cNvPr id="678" name="Google Shape;678;g26a6369b506_0_2"/>
          <p:cNvSpPr txBox="1"/>
          <p:nvPr/>
        </p:nvSpPr>
        <p:spPr>
          <a:xfrm>
            <a:off x="14038376" y="3319150"/>
            <a:ext cx="138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latin typeface="Open Sans"/>
                <a:ea typeface="Open Sans"/>
                <a:cs typeface="Open Sans"/>
                <a:sym typeface="Open Sans"/>
              </a:rPr>
              <a:t>Years 10+</a:t>
            </a:r>
            <a:endParaRPr b="1"/>
          </a:p>
        </p:txBody>
      </p:sp>
      <p:sp>
        <p:nvSpPr>
          <p:cNvPr id="679" name="Google Shape;679;g26a6369b506_0_2"/>
          <p:cNvSpPr txBox="1"/>
          <p:nvPr/>
        </p:nvSpPr>
        <p:spPr>
          <a:xfrm>
            <a:off x="7083916" y="3980305"/>
            <a:ext cx="4118400" cy="30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Open Sans Medium"/>
                <a:ea typeface="Open Sans Medium"/>
                <a:cs typeface="Open Sans Medium"/>
                <a:sym typeface="Open Sans Medium"/>
              </a:rPr>
              <a:t>5. Expand the model across other diseases (heart disease)</a:t>
            </a:r>
            <a:endParaRPr sz="2199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Open Sans Medium"/>
                <a:ea typeface="Open Sans Medium"/>
                <a:cs typeface="Open Sans Medium"/>
                <a:sym typeface="Open Sans Medium"/>
              </a:rPr>
              <a:t>10. Open first fully automated radiologist office, determine if it is possible for an automated clinic</a:t>
            </a:r>
            <a:endParaRPr sz="2199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80" name="Google Shape;680;g26a6369b506_0_2"/>
          <p:cNvSpPr txBox="1"/>
          <p:nvPr/>
        </p:nvSpPr>
        <p:spPr>
          <a:xfrm>
            <a:off x="12672253" y="3980305"/>
            <a:ext cx="4118400" cy="30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Open Sans Medium"/>
                <a:ea typeface="Open Sans Medium"/>
                <a:cs typeface="Open Sans Medium"/>
                <a:sym typeface="Open Sans Medium"/>
              </a:rPr>
              <a:t>15. Open the first fully automated doctors office in the world </a:t>
            </a:r>
            <a:endParaRPr sz="2199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68236" lvl="0" marL="45720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SzPts val="2199"/>
              <a:buFont typeface="Open Sans Medium"/>
              <a:buChar char="-"/>
            </a:pPr>
            <a:r>
              <a:rPr lang="en-US" sz="2199">
                <a:latin typeface="Open Sans Medium"/>
                <a:ea typeface="Open Sans Medium"/>
                <a:cs typeface="Open Sans Medium"/>
                <a:sym typeface="Open Sans Medium"/>
              </a:rPr>
              <a:t>Malawi is the perfect test population</a:t>
            </a:r>
            <a:endParaRPr sz="2199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99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45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Open Sans Medium"/>
                <a:ea typeface="Open Sans Medium"/>
                <a:cs typeface="Open Sans Medium"/>
                <a:sym typeface="Open Sans Medium"/>
              </a:rPr>
              <a:t>20. Expand to other countries</a:t>
            </a:r>
            <a:endParaRPr sz="2199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681" name="Google Shape;681;g26a6369b506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7313" y="7140151"/>
            <a:ext cx="157162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6a6369b506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2350" y="7150630"/>
            <a:ext cx="1571625" cy="155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6a6369b506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3200" y="6924838"/>
            <a:ext cx="3859824" cy="20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26a6369b506_0_2"/>
          <p:cNvPicPr preferRelativeResize="0"/>
          <p:nvPr/>
        </p:nvPicPr>
        <p:blipFill rotWithShape="1">
          <a:blip r:embed="rId8">
            <a:alphaModFix/>
          </a:blip>
          <a:srcRect b="11962" l="0" r="0" t="19091"/>
          <a:stretch/>
        </p:blipFill>
        <p:spPr>
          <a:xfrm>
            <a:off x="12754025" y="7363350"/>
            <a:ext cx="2248940" cy="15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26a6369b506_0_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13325" y="7363350"/>
            <a:ext cx="1090167" cy="155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a6369b506_0_83"/>
          <p:cNvSpPr txBox="1"/>
          <p:nvPr/>
        </p:nvSpPr>
        <p:spPr>
          <a:xfrm>
            <a:off x="839945" y="552744"/>
            <a:ext cx="814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Automated Clinic</a:t>
            </a:r>
            <a:endParaRPr/>
          </a:p>
        </p:txBody>
      </p:sp>
      <p:sp>
        <p:nvSpPr>
          <p:cNvPr id="691" name="Google Shape;691;g26a6369b506_0_83"/>
          <p:cNvSpPr txBox="1"/>
          <p:nvPr/>
        </p:nvSpPr>
        <p:spPr>
          <a:xfrm>
            <a:off x="849470" y="1556679"/>
            <a:ext cx="813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WE COULD D</a:t>
            </a: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O… </a:t>
            </a:r>
            <a:endParaRPr/>
          </a:p>
        </p:txBody>
      </p:sp>
      <p:grpSp>
        <p:nvGrpSpPr>
          <p:cNvPr id="692" name="Google Shape;692;g26a6369b506_0_83"/>
          <p:cNvGrpSpPr/>
          <p:nvPr/>
        </p:nvGrpSpPr>
        <p:grpSpPr>
          <a:xfrm>
            <a:off x="13273834" y="-180827"/>
            <a:ext cx="5014198" cy="10468053"/>
            <a:chOff x="0" y="-47625"/>
            <a:chExt cx="1320603" cy="2757000"/>
          </a:xfrm>
        </p:grpSpPr>
        <p:sp>
          <p:nvSpPr>
            <p:cNvPr id="693" name="Google Shape;693;g26a6369b506_0_83"/>
            <p:cNvSpPr/>
            <p:nvPr/>
          </p:nvSpPr>
          <p:spPr>
            <a:xfrm>
              <a:off x="0" y="0"/>
              <a:ext cx="1320603" cy="2709333"/>
            </a:xfrm>
            <a:custGeom>
              <a:rect b="b" l="l" r="r" t="t"/>
              <a:pathLst>
                <a:path extrusionOk="0" h="2709333" w="1320603">
                  <a:moveTo>
                    <a:pt x="0" y="0"/>
                  </a:moveTo>
                  <a:lnTo>
                    <a:pt x="1320603" y="0"/>
                  </a:lnTo>
                  <a:lnTo>
                    <a:pt x="1320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694" name="Google Shape;694;g26a6369b506_0_83"/>
            <p:cNvSpPr txBox="1"/>
            <p:nvPr/>
          </p:nvSpPr>
          <p:spPr>
            <a:xfrm>
              <a:off x="0" y="-47625"/>
              <a:ext cx="13206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5" name="Google Shape;695;g26a6369b506_0_83"/>
          <p:cNvGrpSpPr/>
          <p:nvPr/>
        </p:nvGrpSpPr>
        <p:grpSpPr>
          <a:xfrm>
            <a:off x="9144000" y="276667"/>
            <a:ext cx="9144454" cy="1676711"/>
            <a:chOff x="0" y="-47625"/>
            <a:chExt cx="2408400" cy="441600"/>
          </a:xfrm>
        </p:grpSpPr>
        <p:sp>
          <p:nvSpPr>
            <p:cNvPr id="696" name="Google Shape;696;g26a6369b506_0_83"/>
            <p:cNvSpPr/>
            <p:nvPr/>
          </p:nvSpPr>
          <p:spPr>
            <a:xfrm>
              <a:off x="0" y="0"/>
              <a:ext cx="2408296" cy="393857"/>
            </a:xfrm>
            <a:custGeom>
              <a:rect b="b" l="l" r="r" t="t"/>
              <a:pathLst>
                <a:path extrusionOk="0" h="39385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697" name="Google Shape;697;g26a6369b506_0_83"/>
            <p:cNvSpPr txBox="1"/>
            <p:nvPr/>
          </p:nvSpPr>
          <p:spPr>
            <a:xfrm>
              <a:off x="0" y="-47625"/>
              <a:ext cx="2408400" cy="4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8" name="Google Shape;698;g26a6369b506_0_83"/>
          <p:cNvPicPr preferRelativeResize="0"/>
          <p:nvPr/>
        </p:nvPicPr>
        <p:blipFill rotWithShape="1">
          <a:blip r:embed="rId3">
            <a:alphaModFix/>
          </a:blip>
          <a:srcRect b="8104" l="0" r="28891" t="32350"/>
          <a:stretch/>
        </p:blipFill>
        <p:spPr>
          <a:xfrm>
            <a:off x="12292839" y="3340629"/>
            <a:ext cx="5145691" cy="287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6a6369b506_0_83"/>
          <p:cNvPicPr preferRelativeResize="0"/>
          <p:nvPr/>
        </p:nvPicPr>
        <p:blipFill rotWithShape="1">
          <a:blip r:embed="rId4">
            <a:alphaModFix/>
          </a:blip>
          <a:srcRect b="7813" l="0" r="0" t="7813"/>
          <a:stretch/>
        </p:blipFill>
        <p:spPr>
          <a:xfrm>
            <a:off x="6571154" y="3340629"/>
            <a:ext cx="5145692" cy="287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26a6369b506_0_83"/>
          <p:cNvPicPr preferRelativeResize="0"/>
          <p:nvPr/>
        </p:nvPicPr>
        <p:blipFill rotWithShape="1">
          <a:blip r:embed="rId5">
            <a:alphaModFix/>
          </a:blip>
          <a:srcRect b="5814" l="0" r="0" t="5814"/>
          <a:stretch/>
        </p:blipFill>
        <p:spPr>
          <a:xfrm>
            <a:off x="849470" y="3340629"/>
            <a:ext cx="5145691" cy="2876228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26a6369b506_0_83"/>
          <p:cNvSpPr txBox="1"/>
          <p:nvPr/>
        </p:nvSpPr>
        <p:spPr>
          <a:xfrm>
            <a:off x="839945" y="6508252"/>
            <a:ext cx="515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9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Patient Arrival at Kiosk</a:t>
            </a:r>
            <a:endParaRPr/>
          </a:p>
        </p:txBody>
      </p:sp>
      <p:sp>
        <p:nvSpPr>
          <p:cNvPr id="702" name="Google Shape;702;g26a6369b506_0_83"/>
          <p:cNvSpPr txBox="1"/>
          <p:nvPr/>
        </p:nvSpPr>
        <p:spPr>
          <a:xfrm>
            <a:off x="6571154" y="6508252"/>
            <a:ext cx="515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9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Test Selection Automation</a:t>
            </a:r>
            <a:endParaRPr/>
          </a:p>
        </p:txBody>
      </p:sp>
      <p:sp>
        <p:nvSpPr>
          <p:cNvPr id="703" name="Google Shape;703;g26a6369b506_0_83"/>
          <p:cNvSpPr txBox="1"/>
          <p:nvPr/>
        </p:nvSpPr>
        <p:spPr>
          <a:xfrm>
            <a:off x="12292839" y="6508252"/>
            <a:ext cx="515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9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Nurse Intervention </a:t>
            </a:r>
            <a:endParaRPr/>
          </a:p>
        </p:txBody>
      </p:sp>
      <p:grpSp>
        <p:nvGrpSpPr>
          <p:cNvPr id="704" name="Google Shape;704;g26a6369b506_0_83"/>
          <p:cNvGrpSpPr/>
          <p:nvPr/>
        </p:nvGrpSpPr>
        <p:grpSpPr>
          <a:xfrm>
            <a:off x="-1061650" y="8036778"/>
            <a:ext cx="3803172" cy="3803172"/>
            <a:chOff x="0" y="0"/>
            <a:chExt cx="812800" cy="812800"/>
          </a:xfrm>
        </p:grpSpPr>
        <p:sp>
          <p:nvSpPr>
            <p:cNvPr id="705" name="Google Shape;705;g26a6369b506_0_8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26a6369b506_0_8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7" name="Google Shape;707;g26a6369b506_0_83"/>
          <p:cNvSpPr txBox="1"/>
          <p:nvPr/>
        </p:nvSpPr>
        <p:spPr>
          <a:xfrm>
            <a:off x="839945" y="7123504"/>
            <a:ext cx="49308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The patient will arrive at the kiosk and be able to express how they are feeling and and what they have been experiencing</a:t>
            </a:r>
            <a:endParaRPr/>
          </a:p>
        </p:txBody>
      </p:sp>
      <p:sp>
        <p:nvSpPr>
          <p:cNvPr id="708" name="Google Shape;708;g26a6369b506_0_83"/>
          <p:cNvSpPr txBox="1"/>
          <p:nvPr/>
        </p:nvSpPr>
        <p:spPr>
          <a:xfrm>
            <a:off x="6571154" y="7123504"/>
            <a:ext cx="49308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Our model will then provide specific diagnostic tests to be administered to the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individual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at the clinic </a:t>
            </a:r>
            <a:endParaRPr/>
          </a:p>
        </p:txBody>
      </p:sp>
      <p:sp>
        <p:nvSpPr>
          <p:cNvPr id="709" name="Google Shape;709;g26a6369b506_0_83"/>
          <p:cNvSpPr txBox="1"/>
          <p:nvPr/>
        </p:nvSpPr>
        <p:spPr>
          <a:xfrm>
            <a:off x="12292839" y="7123504"/>
            <a:ext cx="49308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Nurses will be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instrumental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in assisting this process and properly administering tests (drawing blood, taking blood pressure, etc.), </a:t>
            </a:r>
            <a:endParaRPr/>
          </a:p>
        </p:txBody>
      </p:sp>
      <p:sp>
        <p:nvSpPr>
          <p:cNvPr id="710" name="Google Shape;710;g26a6369b506_0_83"/>
          <p:cNvSpPr/>
          <p:nvPr/>
        </p:nvSpPr>
        <p:spPr>
          <a:xfrm>
            <a:off x="14115913" y="963360"/>
            <a:ext cx="586293" cy="483692"/>
          </a:xfrm>
          <a:custGeom>
            <a:rect b="b" l="l" r="r" t="t"/>
            <a:pathLst>
              <a:path extrusionOk="0"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1" name="Google Shape;711;g26a6369b506_0_83"/>
          <p:cNvSpPr txBox="1"/>
          <p:nvPr/>
        </p:nvSpPr>
        <p:spPr>
          <a:xfrm>
            <a:off x="14831275" y="1012906"/>
            <a:ext cx="3191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BKMD Capital</a:t>
            </a:r>
            <a:endParaRPr/>
          </a:p>
        </p:txBody>
      </p:sp>
      <p:pic>
        <p:nvPicPr>
          <p:cNvPr id="712" name="Google Shape;712;g26a6369b506_0_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475" y="3330600"/>
            <a:ext cx="5145676" cy="289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26a6369b506_0_83"/>
          <p:cNvPicPr preferRelativeResize="0"/>
          <p:nvPr/>
        </p:nvPicPr>
        <p:blipFill rotWithShape="1">
          <a:blip r:embed="rId8">
            <a:alphaModFix/>
          </a:blip>
          <a:srcRect b="0" l="0" r="5222" t="0"/>
          <a:stretch/>
        </p:blipFill>
        <p:spPr>
          <a:xfrm>
            <a:off x="6547262" y="3340625"/>
            <a:ext cx="5193487" cy="287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6a6369b506_0_83"/>
          <p:cNvPicPr preferRelativeResize="0"/>
          <p:nvPr/>
        </p:nvPicPr>
        <p:blipFill rotWithShape="1">
          <a:blip r:embed="rId9">
            <a:alphaModFix/>
          </a:blip>
          <a:srcRect b="0" l="0" r="41694" t="0"/>
          <a:stretch/>
        </p:blipFill>
        <p:spPr>
          <a:xfrm>
            <a:off x="12292850" y="3340625"/>
            <a:ext cx="5136175" cy="28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g320f869c40441545_71"/>
          <p:cNvGrpSpPr/>
          <p:nvPr/>
        </p:nvGrpSpPr>
        <p:grpSpPr>
          <a:xfrm>
            <a:off x="0" y="5577041"/>
            <a:ext cx="18288118" cy="4710054"/>
            <a:chOff x="0" y="-47625"/>
            <a:chExt cx="4816592" cy="1240500"/>
          </a:xfrm>
        </p:grpSpPr>
        <p:sp>
          <p:nvSpPr>
            <p:cNvPr id="190" name="Google Shape;190;g320f869c40441545_71"/>
            <p:cNvSpPr/>
            <p:nvPr/>
          </p:nvSpPr>
          <p:spPr>
            <a:xfrm>
              <a:off x="0" y="0"/>
              <a:ext cx="4816592" cy="1192858"/>
            </a:xfrm>
            <a:custGeom>
              <a:rect b="b" l="l" r="r" t="t"/>
              <a:pathLst>
                <a:path extrusionOk="0" h="11928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191" name="Google Shape;191;g320f869c40441545_71"/>
            <p:cNvSpPr txBox="1"/>
            <p:nvPr/>
          </p:nvSpPr>
          <p:spPr>
            <a:xfrm>
              <a:off x="0" y="-47625"/>
              <a:ext cx="4816500" cy="124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g320f869c40441545_71"/>
          <p:cNvGrpSpPr/>
          <p:nvPr/>
        </p:nvGrpSpPr>
        <p:grpSpPr>
          <a:xfrm>
            <a:off x="15853048" y="-912528"/>
            <a:ext cx="3803172" cy="3803172"/>
            <a:chOff x="0" y="0"/>
            <a:chExt cx="812800" cy="812800"/>
          </a:xfrm>
        </p:grpSpPr>
        <p:sp>
          <p:nvSpPr>
            <p:cNvPr id="193" name="Google Shape;193;g320f869c40441545_7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g320f869c40441545_7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g320f869c40441545_71"/>
          <p:cNvGrpSpPr/>
          <p:nvPr/>
        </p:nvGrpSpPr>
        <p:grpSpPr>
          <a:xfrm>
            <a:off x="0" y="9077473"/>
            <a:ext cx="1028706" cy="1209692"/>
            <a:chOff x="0" y="-47625"/>
            <a:chExt cx="270933" cy="318600"/>
          </a:xfrm>
        </p:grpSpPr>
        <p:sp>
          <p:nvSpPr>
            <p:cNvPr id="196" name="Google Shape;196;g320f869c40441545_71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</p:sp>
        <p:sp>
          <p:nvSpPr>
            <p:cNvPr id="197" name="Google Shape;197;g320f869c40441545_71"/>
            <p:cNvSpPr txBox="1"/>
            <p:nvPr/>
          </p:nvSpPr>
          <p:spPr>
            <a:xfrm>
              <a:off x="0" y="-47625"/>
              <a:ext cx="2709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8" name="Google Shape;198;g320f869c40441545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200" y="477663"/>
            <a:ext cx="11131701" cy="9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20f869c40441545_71"/>
          <p:cNvSpPr txBox="1"/>
          <p:nvPr/>
        </p:nvSpPr>
        <p:spPr>
          <a:xfrm>
            <a:off x="586150" y="2268875"/>
            <a:ext cx="28575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64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Meet Ruth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320f869c40441545_71"/>
          <p:cNvSpPr txBox="1"/>
          <p:nvPr/>
        </p:nvSpPr>
        <p:spPr>
          <a:xfrm>
            <a:off x="15071500" y="2268875"/>
            <a:ext cx="28575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2 year old from </a:t>
            </a:r>
            <a:r>
              <a:rPr b="1" lang="en-US" sz="35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Malawi</a:t>
            </a:r>
            <a:r>
              <a:rPr b="1" lang="en-US" sz="35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35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Mangochi</a:t>
            </a:r>
            <a:r>
              <a:rPr b="1" lang="en-US" sz="35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 District 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"/>
          <p:cNvSpPr txBox="1"/>
          <p:nvPr/>
        </p:nvSpPr>
        <p:spPr>
          <a:xfrm>
            <a:off x="776245" y="537456"/>
            <a:ext cx="681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SOLUTIONS</a:t>
            </a:r>
            <a:endParaRPr/>
          </a:p>
        </p:txBody>
      </p:sp>
      <p:sp>
        <p:nvSpPr>
          <p:cNvPr id="720" name="Google Shape;720;p7"/>
          <p:cNvSpPr txBox="1"/>
          <p:nvPr/>
        </p:nvSpPr>
        <p:spPr>
          <a:xfrm>
            <a:off x="839945" y="1518579"/>
            <a:ext cx="68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Malawi Children’s Village Partnership</a:t>
            </a:r>
            <a:endParaRPr/>
          </a:p>
        </p:txBody>
      </p:sp>
      <p:grpSp>
        <p:nvGrpSpPr>
          <p:cNvPr id="721" name="Google Shape;721;p7"/>
          <p:cNvGrpSpPr/>
          <p:nvPr/>
        </p:nvGrpSpPr>
        <p:grpSpPr>
          <a:xfrm>
            <a:off x="7718306" y="-180826"/>
            <a:ext cx="10569694" cy="10467826"/>
            <a:chOff x="0" y="-47625"/>
            <a:chExt cx="2783788" cy="2756958"/>
          </a:xfrm>
        </p:grpSpPr>
        <p:sp>
          <p:nvSpPr>
            <p:cNvPr id="722" name="Google Shape;722;p7"/>
            <p:cNvSpPr/>
            <p:nvPr/>
          </p:nvSpPr>
          <p:spPr>
            <a:xfrm>
              <a:off x="0" y="0"/>
              <a:ext cx="2783788" cy="2709333"/>
            </a:xfrm>
            <a:custGeom>
              <a:rect b="b" l="l" r="r" t="t"/>
              <a:pathLst>
                <a:path extrusionOk="0" h="2709333" w="2783788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723" name="Google Shape;723;p7"/>
            <p:cNvSpPr txBox="1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24" name="Google Shape;724;p7"/>
          <p:cNvCxnSpPr/>
          <p:nvPr/>
        </p:nvCxnSpPr>
        <p:spPr>
          <a:xfrm>
            <a:off x="839945" y="2187934"/>
            <a:ext cx="1858200" cy="0"/>
          </a:xfrm>
          <a:prstGeom prst="straightConnector1">
            <a:avLst/>
          </a:prstGeom>
          <a:noFill/>
          <a:ln cap="flat" cmpd="sng" w="76200">
            <a:solidFill>
              <a:srgbClr val="EAE4D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25" name="Google Shape;725;p7"/>
          <p:cNvGrpSpPr/>
          <p:nvPr/>
        </p:nvGrpSpPr>
        <p:grpSpPr>
          <a:xfrm>
            <a:off x="8493611" y="595884"/>
            <a:ext cx="877649" cy="877649"/>
            <a:chOff x="0" y="0"/>
            <a:chExt cx="812800" cy="812800"/>
          </a:xfrm>
        </p:grpSpPr>
        <p:sp>
          <p:nvSpPr>
            <p:cNvPr id="726" name="Google Shape;726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01</a:t>
              </a:r>
              <a:endParaRPr/>
            </a:p>
          </p:txBody>
        </p:sp>
      </p:grpSp>
      <p:sp>
        <p:nvSpPr>
          <p:cNvPr id="728" name="Google Shape;728;p7"/>
          <p:cNvSpPr txBox="1"/>
          <p:nvPr/>
        </p:nvSpPr>
        <p:spPr>
          <a:xfrm>
            <a:off x="9579356" y="782081"/>
            <a:ext cx="764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What is Malawi Children’s Village?</a:t>
            </a:r>
            <a:endParaRPr/>
          </a:p>
        </p:txBody>
      </p:sp>
      <p:sp>
        <p:nvSpPr>
          <p:cNvPr id="729" name="Google Shape;729;p7"/>
          <p:cNvSpPr txBox="1"/>
          <p:nvPr/>
        </p:nvSpPr>
        <p:spPr>
          <a:xfrm>
            <a:off x="9579356" y="1397333"/>
            <a:ext cx="76419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“Our mission is to enhance the lives of orphans by providing health, social and educational resources in 39 villages along the southwest shore of Lake Malawi”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Village-based care for vulnerable children 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0" name="Google Shape;730;p7"/>
          <p:cNvGrpSpPr/>
          <p:nvPr/>
        </p:nvGrpSpPr>
        <p:grpSpPr>
          <a:xfrm>
            <a:off x="8493611" y="3729081"/>
            <a:ext cx="877649" cy="877649"/>
            <a:chOff x="0" y="0"/>
            <a:chExt cx="812800" cy="812800"/>
          </a:xfrm>
        </p:grpSpPr>
        <p:sp>
          <p:nvSpPr>
            <p:cNvPr id="731" name="Google Shape;73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02</a:t>
              </a:r>
              <a:endParaRPr/>
            </a:p>
          </p:txBody>
        </p:sp>
      </p:grpSp>
      <p:sp>
        <p:nvSpPr>
          <p:cNvPr id="733" name="Google Shape;733;p7"/>
          <p:cNvSpPr txBox="1"/>
          <p:nvPr/>
        </p:nvSpPr>
        <p:spPr>
          <a:xfrm>
            <a:off x="9579356" y="3915277"/>
            <a:ext cx="764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Expanding our technology </a:t>
            </a:r>
            <a:endParaRPr/>
          </a:p>
        </p:txBody>
      </p:sp>
      <p:sp>
        <p:nvSpPr>
          <p:cNvPr id="734" name="Google Shape;734;p7"/>
          <p:cNvSpPr txBox="1"/>
          <p:nvPr/>
        </p:nvSpPr>
        <p:spPr>
          <a:xfrm>
            <a:off x="9579356" y="4530530"/>
            <a:ext cx="76419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plan to bring the BKMD technology into places 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where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it can have the most valuable impact on society– hence there is no better place than the Malawi Children’s Village to save lives </a:t>
            </a:r>
            <a:endParaRPr/>
          </a:p>
        </p:txBody>
      </p:sp>
      <p:grpSp>
        <p:nvGrpSpPr>
          <p:cNvPr id="735" name="Google Shape;735;p7"/>
          <p:cNvGrpSpPr/>
          <p:nvPr/>
        </p:nvGrpSpPr>
        <p:grpSpPr>
          <a:xfrm>
            <a:off x="8493611" y="6862277"/>
            <a:ext cx="877649" cy="877649"/>
            <a:chOff x="0" y="0"/>
            <a:chExt cx="812800" cy="812800"/>
          </a:xfrm>
        </p:grpSpPr>
        <p:sp>
          <p:nvSpPr>
            <p:cNvPr id="736" name="Google Shape;736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</a:t>
              </a:r>
              <a:r>
                <a:rPr b="1" lang="en-US" sz="2999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/>
            </a:p>
          </p:txBody>
        </p:sp>
      </p:grpSp>
      <p:sp>
        <p:nvSpPr>
          <p:cNvPr id="738" name="Google Shape;738;p7"/>
          <p:cNvSpPr txBox="1"/>
          <p:nvPr/>
        </p:nvSpPr>
        <p:spPr>
          <a:xfrm>
            <a:off x="9579356" y="7048474"/>
            <a:ext cx="764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Changing lives</a:t>
            </a:r>
            <a:endParaRPr/>
          </a:p>
        </p:txBody>
      </p:sp>
      <p:sp>
        <p:nvSpPr>
          <p:cNvPr id="739" name="Google Shape;739;p7"/>
          <p:cNvSpPr txBox="1"/>
          <p:nvPr/>
        </p:nvSpPr>
        <p:spPr>
          <a:xfrm>
            <a:off x="9579356" y="7663726"/>
            <a:ext cx="76419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leveraging our advanced 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technology we hope to transcend the lives of Sub-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Saharan children. We will closely monitor the results of our work and best implement strategies for improvement </a:t>
            </a:r>
            <a:endParaRPr/>
          </a:p>
        </p:txBody>
      </p:sp>
      <p:pic>
        <p:nvPicPr>
          <p:cNvPr id="740" name="Google Shape;74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61" y="2560064"/>
            <a:ext cx="6155750" cy="345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7"/>
          <p:cNvPicPr preferRelativeResize="0"/>
          <p:nvPr/>
        </p:nvPicPr>
        <p:blipFill rotWithShape="1">
          <a:blip r:embed="rId4">
            <a:alphaModFix/>
          </a:blip>
          <a:srcRect b="0" l="0" r="0" t="14646"/>
          <a:stretch/>
        </p:blipFill>
        <p:spPr>
          <a:xfrm>
            <a:off x="776250" y="6159300"/>
            <a:ext cx="6155750" cy="39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5"/>
          <p:cNvGrpSpPr/>
          <p:nvPr/>
        </p:nvGrpSpPr>
        <p:grpSpPr>
          <a:xfrm>
            <a:off x="0" y="5577042"/>
            <a:ext cx="18288000" cy="4709958"/>
            <a:chOff x="0" y="-47625"/>
            <a:chExt cx="4816593" cy="1240483"/>
          </a:xfrm>
        </p:grpSpPr>
        <p:sp>
          <p:nvSpPr>
            <p:cNvPr id="747" name="Google Shape;747;p5"/>
            <p:cNvSpPr/>
            <p:nvPr/>
          </p:nvSpPr>
          <p:spPr>
            <a:xfrm>
              <a:off x="0" y="0"/>
              <a:ext cx="4816592" cy="1192858"/>
            </a:xfrm>
            <a:custGeom>
              <a:rect b="b" l="l" r="r" t="t"/>
              <a:pathLst>
                <a:path extrusionOk="0" h="11928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748" name="Google Shape;748;p5"/>
            <p:cNvSpPr txBox="1"/>
            <p:nvPr/>
          </p:nvSpPr>
          <p:spPr>
            <a:xfrm>
              <a:off x="0" y="-47625"/>
              <a:ext cx="4816593" cy="1240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" name="Google Shape;749;p5"/>
          <p:cNvGrpSpPr/>
          <p:nvPr/>
        </p:nvGrpSpPr>
        <p:grpSpPr>
          <a:xfrm>
            <a:off x="15853048" y="-912528"/>
            <a:ext cx="3803190" cy="3803190"/>
            <a:chOff x="0" y="0"/>
            <a:chExt cx="812800" cy="812800"/>
          </a:xfrm>
        </p:grpSpPr>
        <p:sp>
          <p:nvSpPr>
            <p:cNvPr id="750" name="Google Shape;750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2" name="Google Shape;752;p5"/>
          <p:cNvSpPr txBox="1"/>
          <p:nvPr/>
        </p:nvSpPr>
        <p:spPr>
          <a:xfrm>
            <a:off x="7830382" y="590844"/>
            <a:ext cx="955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Conclusion </a:t>
            </a:r>
            <a:endParaRPr/>
          </a:p>
        </p:txBody>
      </p:sp>
      <p:sp>
        <p:nvSpPr>
          <p:cNvPr id="753" name="Google Shape;753;p5"/>
          <p:cNvSpPr txBox="1"/>
          <p:nvPr/>
        </p:nvSpPr>
        <p:spPr>
          <a:xfrm>
            <a:off x="7994107" y="3096447"/>
            <a:ext cx="3664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17726D"/>
                </a:solidFill>
                <a:latin typeface="Ultra"/>
                <a:ea typeface="Ultra"/>
                <a:cs typeface="Ultra"/>
                <a:sym typeface="Ultra"/>
              </a:rPr>
              <a:t>Save Lives</a:t>
            </a:r>
            <a:endParaRPr/>
          </a:p>
        </p:txBody>
      </p:sp>
      <p:sp>
        <p:nvSpPr>
          <p:cNvPr id="754" name="Google Shape;754;p5"/>
          <p:cNvSpPr txBox="1"/>
          <p:nvPr/>
        </p:nvSpPr>
        <p:spPr>
          <a:xfrm>
            <a:off x="7830382" y="6403508"/>
            <a:ext cx="3664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Ultra"/>
                <a:ea typeface="Ultra"/>
                <a:cs typeface="Ultra"/>
                <a:sym typeface="Ultra"/>
              </a:rPr>
              <a:t>Other Benefits</a:t>
            </a:r>
            <a:endParaRPr/>
          </a:p>
        </p:txBody>
      </p:sp>
      <p:sp>
        <p:nvSpPr>
          <p:cNvPr id="755" name="Google Shape;755;p5"/>
          <p:cNvSpPr txBox="1"/>
          <p:nvPr/>
        </p:nvSpPr>
        <p:spPr>
          <a:xfrm>
            <a:off x="7994095" y="1845604"/>
            <a:ext cx="68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SemiBold"/>
                <a:ea typeface="Open Sans SemiBold"/>
                <a:cs typeface="Open Sans SemiBold"/>
                <a:sym typeface="Open Sans SemiBold"/>
              </a:rPr>
              <a:t>Automating Pneumonia Diagnosis</a:t>
            </a:r>
            <a:endParaRPr/>
          </a:p>
        </p:txBody>
      </p:sp>
      <p:sp>
        <p:nvSpPr>
          <p:cNvPr id="756" name="Google Shape;756;p5"/>
          <p:cNvSpPr txBox="1"/>
          <p:nvPr/>
        </p:nvSpPr>
        <p:spPr>
          <a:xfrm>
            <a:off x="7994107" y="3717239"/>
            <a:ext cx="9349800" cy="23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Improve accuracy from 85% to 94%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Increase healthcare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accessibility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Help children like Ruth reach their fifth birthday plus many more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7" name="Google Shape;757;p5"/>
          <p:cNvSpPr txBox="1"/>
          <p:nvPr/>
        </p:nvSpPr>
        <p:spPr>
          <a:xfrm>
            <a:off x="7830375" y="7028950"/>
            <a:ext cx="9900900" cy="3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Cost Savings= $17.2 million cost savings in Malawi alone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Innovation = Opens the door to expand our model to other diseases and 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countries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around the world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58" name="Google Shape;758;p5"/>
          <p:cNvGrpSpPr/>
          <p:nvPr/>
        </p:nvGrpSpPr>
        <p:grpSpPr>
          <a:xfrm>
            <a:off x="0" y="9077474"/>
            <a:ext cx="1028700" cy="1209526"/>
            <a:chOff x="0" y="-47625"/>
            <a:chExt cx="270933" cy="318558"/>
          </a:xfrm>
        </p:grpSpPr>
        <p:sp>
          <p:nvSpPr>
            <p:cNvPr id="759" name="Google Shape;759;p5"/>
            <p:cNvSpPr/>
            <p:nvPr/>
          </p:nvSpPr>
          <p:spPr>
            <a:xfrm>
              <a:off x="0" y="0"/>
              <a:ext cx="270933" cy="270933"/>
            </a:xfrm>
            <a:custGeom>
              <a:rect b="b" l="l" r="r" t="t"/>
              <a:pathLst>
                <a:path extrusionOk="0"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</p:sp>
        <p:sp>
          <p:nvSpPr>
            <p:cNvPr id="760" name="Google Shape;760;p5"/>
            <p:cNvSpPr txBox="1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61" name="Google Shape;76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00" y="1122125"/>
            <a:ext cx="5956299" cy="7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15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767" name="Google Shape;767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69" name="Google Shape;769;p15"/>
          <p:cNvCxnSpPr/>
          <p:nvPr/>
        </p:nvCxnSpPr>
        <p:spPr>
          <a:xfrm>
            <a:off x="1074658" y="8563446"/>
            <a:ext cx="16138684" cy="0"/>
          </a:xfrm>
          <a:prstGeom prst="straightConnector1">
            <a:avLst/>
          </a:prstGeom>
          <a:noFill/>
          <a:ln cap="flat" cmpd="sng" w="38100">
            <a:solidFill>
              <a:srgbClr val="17726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70" name="Google Shape;770;p15"/>
          <p:cNvGrpSpPr/>
          <p:nvPr/>
        </p:nvGrpSpPr>
        <p:grpSpPr>
          <a:xfrm>
            <a:off x="10785978" y="1231643"/>
            <a:ext cx="4758515" cy="4758515"/>
            <a:chOff x="0" y="0"/>
            <a:chExt cx="812800" cy="812800"/>
          </a:xfrm>
        </p:grpSpPr>
        <p:sp>
          <p:nvSpPr>
            <p:cNvPr id="771" name="Google Shape;771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15"/>
          <p:cNvGrpSpPr/>
          <p:nvPr/>
        </p:nvGrpSpPr>
        <p:grpSpPr>
          <a:xfrm>
            <a:off x="1074658" y="5553371"/>
            <a:ext cx="447675" cy="447675"/>
            <a:chOff x="0" y="0"/>
            <a:chExt cx="812800" cy="812800"/>
          </a:xfrm>
        </p:grpSpPr>
        <p:sp>
          <p:nvSpPr>
            <p:cNvPr id="774" name="Google Shape;774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6" name="Google Shape;776;p15"/>
          <p:cNvSpPr/>
          <p:nvPr/>
        </p:nvSpPr>
        <p:spPr>
          <a:xfrm>
            <a:off x="1124956" y="656036"/>
            <a:ext cx="586293" cy="483692"/>
          </a:xfrm>
          <a:custGeom>
            <a:rect b="b" l="l" r="r" t="t"/>
            <a:pathLst>
              <a:path extrusionOk="0" h="483692" w="586293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77" name="Google Shape;777;p15"/>
          <p:cNvGrpSpPr/>
          <p:nvPr/>
        </p:nvGrpSpPr>
        <p:grpSpPr>
          <a:xfrm>
            <a:off x="15972039" y="475210"/>
            <a:ext cx="1241303" cy="756432"/>
            <a:chOff x="0" y="-47625"/>
            <a:chExt cx="326928" cy="199225"/>
          </a:xfrm>
        </p:grpSpPr>
        <p:sp>
          <p:nvSpPr>
            <p:cNvPr id="778" name="Google Shape;778;p15"/>
            <p:cNvSpPr/>
            <p:nvPr/>
          </p:nvSpPr>
          <p:spPr>
            <a:xfrm>
              <a:off x="0" y="0"/>
              <a:ext cx="326928" cy="151600"/>
            </a:xfrm>
            <a:custGeom>
              <a:rect b="b" l="l" r="r" t="t"/>
              <a:pathLst>
                <a:path extrusionOk="0"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 txBox="1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0" name="Google Shape;780;p15"/>
          <p:cNvSpPr/>
          <p:nvPr/>
        </p:nvSpPr>
        <p:spPr>
          <a:xfrm>
            <a:off x="16275918" y="793769"/>
            <a:ext cx="633545" cy="300142"/>
          </a:xfrm>
          <a:custGeom>
            <a:rect b="b" l="l" r="r" t="t"/>
            <a:pathLst>
              <a:path extrusionOk="0"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81" name="Google Shape;781;p15"/>
          <p:cNvSpPr txBox="1"/>
          <p:nvPr/>
        </p:nvSpPr>
        <p:spPr>
          <a:xfrm>
            <a:off x="981075" y="2874521"/>
            <a:ext cx="14166687" cy="2678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624" u="none" cap="none" strike="noStrike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/>
          </a:p>
        </p:txBody>
      </p:sp>
      <p:sp>
        <p:nvSpPr>
          <p:cNvPr id="782" name="Google Shape;782;p15"/>
          <p:cNvSpPr txBox="1"/>
          <p:nvPr/>
        </p:nvSpPr>
        <p:spPr>
          <a:xfrm>
            <a:off x="1074658" y="9213231"/>
            <a:ext cx="20121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+</a:t>
            </a:r>
            <a:r>
              <a:rPr lang="en-US" sz="1599">
                <a:latin typeface="Open Sans Medium"/>
                <a:ea typeface="Open Sans Medium"/>
                <a:cs typeface="Open Sans Medium"/>
                <a:sym typeface="Open Sans Medium"/>
              </a:rPr>
              <a:t>212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</a:t>
            </a:r>
            <a:r>
              <a:rPr lang="en-US" sz="1599">
                <a:latin typeface="Open Sans Medium"/>
                <a:ea typeface="Open Sans Medium"/>
                <a:cs typeface="Open Sans Medium"/>
                <a:sym typeface="Open Sans Medium"/>
              </a:rPr>
              <a:t>515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-</a:t>
            </a:r>
            <a:r>
              <a:rPr lang="en-US" sz="1599">
                <a:latin typeface="Open Sans Medium"/>
                <a:ea typeface="Open Sans Medium"/>
                <a:cs typeface="Open Sans Medium"/>
                <a:sym typeface="Open Sans Medium"/>
              </a:rPr>
              <a:t>3200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/>
          </a:p>
        </p:txBody>
      </p:sp>
      <p:sp>
        <p:nvSpPr>
          <p:cNvPr id="783" name="Google Shape;783;p15"/>
          <p:cNvSpPr txBox="1"/>
          <p:nvPr/>
        </p:nvSpPr>
        <p:spPr>
          <a:xfrm>
            <a:off x="1074658" y="8881603"/>
            <a:ext cx="2012164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Telephone</a:t>
            </a:r>
            <a:endParaRPr/>
          </a:p>
        </p:txBody>
      </p:sp>
      <p:sp>
        <p:nvSpPr>
          <p:cNvPr id="784" name="Google Shape;784;p15"/>
          <p:cNvSpPr txBox="1"/>
          <p:nvPr/>
        </p:nvSpPr>
        <p:spPr>
          <a:xfrm>
            <a:off x="3575225" y="9213231"/>
            <a:ext cx="27258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latin typeface="Open Sans"/>
                <a:ea typeface="Open Sans"/>
                <a:cs typeface="Open Sans"/>
                <a:sym typeface="Open Sans"/>
              </a:rPr>
              <a:t>9 W 57 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St., </a:t>
            </a:r>
            <a:r>
              <a:rPr lang="en-US" sz="1599">
                <a:latin typeface="Open Sans"/>
                <a:ea typeface="Open Sans"/>
                <a:cs typeface="Open Sans"/>
                <a:sym typeface="Open Sans"/>
              </a:rPr>
              <a:t>New York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endParaRPr/>
          </a:p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latin typeface="Open Sans"/>
                <a:ea typeface="Open Sans"/>
                <a:cs typeface="Open Sans"/>
                <a:sym typeface="Open Sans"/>
              </a:rPr>
              <a:t>NY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1</a:t>
            </a:r>
            <a:r>
              <a:rPr lang="en-US" sz="1599">
                <a:latin typeface="Open Sans"/>
                <a:ea typeface="Open Sans"/>
                <a:cs typeface="Open Sans"/>
                <a:sym typeface="Open Sans"/>
              </a:rPr>
              <a:t>0016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785" name="Google Shape;785;p15"/>
          <p:cNvSpPr txBox="1"/>
          <p:nvPr/>
        </p:nvSpPr>
        <p:spPr>
          <a:xfrm>
            <a:off x="3575225" y="8881603"/>
            <a:ext cx="2725663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Address</a:t>
            </a:r>
            <a:endParaRPr/>
          </a:p>
        </p:txBody>
      </p:sp>
      <p:sp>
        <p:nvSpPr>
          <p:cNvPr id="786" name="Google Shape;786;p15"/>
          <p:cNvSpPr txBox="1"/>
          <p:nvPr/>
        </p:nvSpPr>
        <p:spPr>
          <a:xfrm>
            <a:off x="6824763" y="8881603"/>
            <a:ext cx="2868747" cy="29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  <a:endParaRPr/>
          </a:p>
        </p:txBody>
      </p:sp>
      <p:sp>
        <p:nvSpPr>
          <p:cNvPr id="787" name="Google Shape;787;p15"/>
          <p:cNvSpPr txBox="1"/>
          <p:nvPr/>
        </p:nvSpPr>
        <p:spPr>
          <a:xfrm>
            <a:off x="14344595" y="8862553"/>
            <a:ext cx="286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5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latin typeface="Open Sans"/>
                <a:ea typeface="Open Sans"/>
                <a:cs typeface="Open Sans"/>
                <a:sym typeface="Open Sans"/>
              </a:rPr>
              <a:t>February </a:t>
            </a:r>
            <a:r>
              <a:rPr b="1" i="0" lang="en-US" sz="19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</a:t>
            </a:r>
            <a:r>
              <a:rPr b="1" lang="en-US" sz="1999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788" name="Google Shape;788;p15"/>
          <p:cNvSpPr txBox="1"/>
          <p:nvPr/>
        </p:nvSpPr>
        <p:spPr>
          <a:xfrm>
            <a:off x="1690843" y="5507968"/>
            <a:ext cx="806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Open Sans SemiBold"/>
                <a:ea typeface="Open Sans SemiBold"/>
                <a:cs typeface="Open Sans SemiBold"/>
                <a:sym typeface="Open Sans SemiBold"/>
              </a:rPr>
              <a:t>We Appreciate Your Consideration</a:t>
            </a:r>
            <a:endParaRPr/>
          </a:p>
        </p:txBody>
      </p:sp>
      <p:sp>
        <p:nvSpPr>
          <p:cNvPr id="789" name="Google Shape;789;p15"/>
          <p:cNvSpPr txBox="1"/>
          <p:nvPr/>
        </p:nvSpPr>
        <p:spPr>
          <a:xfrm>
            <a:off x="1857293" y="705582"/>
            <a:ext cx="31914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Open Sans SemiBold"/>
                <a:ea typeface="Open Sans SemiBold"/>
                <a:cs typeface="Open Sans SemiBold"/>
                <a:sym typeface="Open Sans SemiBold"/>
              </a:rPr>
              <a:t>BKMD Capital</a:t>
            </a:r>
            <a:endParaRPr/>
          </a:p>
        </p:txBody>
      </p:sp>
      <p:sp>
        <p:nvSpPr>
          <p:cNvPr id="790" name="Google Shape;790;p15"/>
          <p:cNvSpPr txBox="1"/>
          <p:nvPr/>
        </p:nvSpPr>
        <p:spPr>
          <a:xfrm>
            <a:off x="6824776" y="9213225"/>
            <a:ext cx="31731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www.</a:t>
            </a:r>
            <a:r>
              <a:rPr lang="en-US" sz="1599">
                <a:latin typeface="Open Sans"/>
                <a:ea typeface="Open Sans"/>
                <a:cs typeface="Open Sans"/>
                <a:sym typeface="Open Sans"/>
              </a:rPr>
              <a:t>bkmd/capitalpartners</a:t>
            </a:r>
            <a:r>
              <a:rPr b="0" i="0" lang="en-US" sz="15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.com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g26a6369b506_0_176"/>
          <p:cNvGrpSpPr/>
          <p:nvPr/>
        </p:nvGrpSpPr>
        <p:grpSpPr>
          <a:xfrm>
            <a:off x="12634610" y="-180827"/>
            <a:ext cx="5653428" cy="10468053"/>
            <a:chOff x="0" y="-47625"/>
            <a:chExt cx="1488959" cy="2757000"/>
          </a:xfrm>
        </p:grpSpPr>
        <p:sp>
          <p:nvSpPr>
            <p:cNvPr id="796" name="Google Shape;796;g26a6369b506_0_176"/>
            <p:cNvSpPr/>
            <p:nvPr/>
          </p:nvSpPr>
          <p:spPr>
            <a:xfrm>
              <a:off x="0" y="0"/>
              <a:ext cx="1488959" cy="2709333"/>
            </a:xfrm>
            <a:custGeom>
              <a:rect b="b" l="l" r="r" t="t"/>
              <a:pathLst>
                <a:path extrusionOk="0" h="2709333" w="1488959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797" name="Google Shape;797;g26a6369b506_0_176"/>
            <p:cNvSpPr txBox="1"/>
            <p:nvPr/>
          </p:nvSpPr>
          <p:spPr>
            <a:xfrm>
              <a:off x="0" y="-47625"/>
              <a:ext cx="14889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g26a6369b506_0_176"/>
          <p:cNvGrpSpPr/>
          <p:nvPr/>
        </p:nvGrpSpPr>
        <p:grpSpPr>
          <a:xfrm>
            <a:off x="4133145" y="3701965"/>
            <a:ext cx="877661" cy="877661"/>
            <a:chOff x="0" y="0"/>
            <a:chExt cx="812800" cy="812800"/>
          </a:xfrm>
        </p:grpSpPr>
        <p:sp>
          <p:nvSpPr>
            <p:cNvPr id="799" name="Google Shape;799;g26a6369b506_0_17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26a6369b506_0_176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01</a:t>
              </a:r>
              <a:endParaRPr/>
            </a:p>
          </p:txBody>
        </p:sp>
      </p:grpSp>
      <p:grpSp>
        <p:nvGrpSpPr>
          <p:cNvPr id="801" name="Google Shape;801;g26a6369b506_0_176"/>
          <p:cNvGrpSpPr/>
          <p:nvPr/>
        </p:nvGrpSpPr>
        <p:grpSpPr>
          <a:xfrm>
            <a:off x="17400866" y="-180827"/>
            <a:ext cx="863415" cy="2095889"/>
            <a:chOff x="0" y="-47625"/>
            <a:chExt cx="227400" cy="552000"/>
          </a:xfrm>
        </p:grpSpPr>
        <p:sp>
          <p:nvSpPr>
            <p:cNvPr id="802" name="Google Shape;802;g26a6369b506_0_176"/>
            <p:cNvSpPr/>
            <p:nvPr/>
          </p:nvSpPr>
          <p:spPr>
            <a:xfrm>
              <a:off x="0" y="0"/>
              <a:ext cx="227399" cy="504314"/>
            </a:xfrm>
            <a:custGeom>
              <a:rect b="b" l="l" r="r" t="t"/>
              <a:pathLst>
                <a:path extrusionOk="0" h="504314" w="227399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803" name="Google Shape;803;g26a6369b506_0_176"/>
            <p:cNvSpPr txBox="1"/>
            <p:nvPr/>
          </p:nvSpPr>
          <p:spPr>
            <a:xfrm>
              <a:off x="0" y="-47625"/>
              <a:ext cx="227400" cy="5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4" name="Google Shape;804;g26a6369b506_0_176"/>
          <p:cNvGrpSpPr/>
          <p:nvPr/>
        </p:nvGrpSpPr>
        <p:grpSpPr>
          <a:xfrm>
            <a:off x="-1061650" y="8036778"/>
            <a:ext cx="3803172" cy="3803172"/>
            <a:chOff x="0" y="0"/>
            <a:chExt cx="812800" cy="812800"/>
          </a:xfrm>
        </p:grpSpPr>
        <p:sp>
          <p:nvSpPr>
            <p:cNvPr id="805" name="Google Shape;805;g26a6369b506_0_17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g26a6369b506_0_17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7" name="Google Shape;807;g26a6369b506_0_176"/>
          <p:cNvGrpSpPr/>
          <p:nvPr/>
        </p:nvGrpSpPr>
        <p:grpSpPr>
          <a:xfrm>
            <a:off x="0" y="9913868"/>
            <a:ext cx="18264391" cy="373615"/>
            <a:chOff x="0" y="-47625"/>
            <a:chExt cx="4810343" cy="98400"/>
          </a:xfrm>
        </p:grpSpPr>
        <p:sp>
          <p:nvSpPr>
            <p:cNvPr id="808" name="Google Shape;808;g26a6369b506_0_176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809" name="Google Shape;809;g26a6369b506_0_176"/>
            <p:cNvSpPr txBox="1"/>
            <p:nvPr/>
          </p:nvSpPr>
          <p:spPr>
            <a:xfrm>
              <a:off x="0" y="-47625"/>
              <a:ext cx="4810200" cy="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0" name="Google Shape;810;g26a6369b506_0_176"/>
          <p:cNvSpPr txBox="1"/>
          <p:nvPr/>
        </p:nvSpPr>
        <p:spPr>
          <a:xfrm>
            <a:off x="839945" y="552744"/>
            <a:ext cx="71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Appendix</a:t>
            </a:r>
            <a:endParaRPr/>
          </a:p>
        </p:txBody>
      </p:sp>
      <p:sp>
        <p:nvSpPr>
          <p:cNvPr id="811" name="Google Shape;811;g26a6369b506_0_176"/>
          <p:cNvSpPr txBox="1"/>
          <p:nvPr/>
        </p:nvSpPr>
        <p:spPr>
          <a:xfrm>
            <a:off x="839945" y="1811779"/>
            <a:ext cx="68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Calculations</a:t>
            </a:r>
            <a:endParaRPr/>
          </a:p>
        </p:txBody>
      </p:sp>
      <p:sp>
        <p:nvSpPr>
          <p:cNvPr id="812" name="Google Shape;812;g26a6369b506_0_176"/>
          <p:cNvSpPr txBox="1"/>
          <p:nvPr/>
        </p:nvSpPr>
        <p:spPr>
          <a:xfrm>
            <a:off x="1925690" y="2982911"/>
            <a:ext cx="4877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26a6369b506_0_176"/>
          <p:cNvSpPr txBox="1"/>
          <p:nvPr/>
        </p:nvSpPr>
        <p:spPr>
          <a:xfrm>
            <a:off x="13328171" y="8212625"/>
            <a:ext cx="42663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https://jscholarship.library.jhu.edu/items/69fee8d2-15bb-4e33-8aee-ec1eb8f24f36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https://www.statista.com/statistics/1226211/population-of-africa-by-age-group/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https://www.ncbi.nlm.nih.gov/pmc/articles/PMC3345619/#:~:text=French%20has%20estimated%20that%20the,70%25%20will%20be%20HIV%20associated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4" name="Google Shape;814;g26a6369b506_0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6800" y="563125"/>
            <a:ext cx="5831800" cy="898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g320f869c40441545_2"/>
          <p:cNvGrpSpPr/>
          <p:nvPr/>
        </p:nvGrpSpPr>
        <p:grpSpPr>
          <a:xfrm>
            <a:off x="12634610" y="-180827"/>
            <a:ext cx="5653428" cy="10468053"/>
            <a:chOff x="0" y="-47625"/>
            <a:chExt cx="1488959" cy="2757000"/>
          </a:xfrm>
        </p:grpSpPr>
        <p:sp>
          <p:nvSpPr>
            <p:cNvPr id="820" name="Google Shape;820;g320f869c40441545_2"/>
            <p:cNvSpPr/>
            <p:nvPr/>
          </p:nvSpPr>
          <p:spPr>
            <a:xfrm>
              <a:off x="0" y="0"/>
              <a:ext cx="1488959" cy="2709333"/>
            </a:xfrm>
            <a:custGeom>
              <a:rect b="b" l="l" r="r" t="t"/>
              <a:pathLst>
                <a:path extrusionOk="0" h="2709333" w="1488959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821" name="Google Shape;821;g320f869c40441545_2"/>
            <p:cNvSpPr txBox="1"/>
            <p:nvPr/>
          </p:nvSpPr>
          <p:spPr>
            <a:xfrm>
              <a:off x="0" y="-47625"/>
              <a:ext cx="14889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g320f869c40441545_2"/>
          <p:cNvGrpSpPr/>
          <p:nvPr/>
        </p:nvGrpSpPr>
        <p:grpSpPr>
          <a:xfrm>
            <a:off x="595720" y="2651765"/>
            <a:ext cx="877661" cy="877661"/>
            <a:chOff x="0" y="0"/>
            <a:chExt cx="812800" cy="812800"/>
          </a:xfrm>
        </p:grpSpPr>
        <p:sp>
          <p:nvSpPr>
            <p:cNvPr id="823" name="Google Shape;823;g320f869c40441545_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g320f869c40441545_2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</a:t>
              </a:r>
              <a:r>
                <a:rPr b="1" lang="en-US" sz="2999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/>
            </a:p>
          </p:txBody>
        </p:sp>
      </p:grpSp>
      <p:grpSp>
        <p:nvGrpSpPr>
          <p:cNvPr id="825" name="Google Shape;825;g320f869c40441545_2"/>
          <p:cNvGrpSpPr/>
          <p:nvPr/>
        </p:nvGrpSpPr>
        <p:grpSpPr>
          <a:xfrm>
            <a:off x="17400866" y="-180827"/>
            <a:ext cx="863415" cy="2095889"/>
            <a:chOff x="0" y="-47625"/>
            <a:chExt cx="227400" cy="552000"/>
          </a:xfrm>
        </p:grpSpPr>
        <p:sp>
          <p:nvSpPr>
            <p:cNvPr id="826" name="Google Shape;826;g320f869c40441545_2"/>
            <p:cNvSpPr/>
            <p:nvPr/>
          </p:nvSpPr>
          <p:spPr>
            <a:xfrm>
              <a:off x="0" y="0"/>
              <a:ext cx="227399" cy="504314"/>
            </a:xfrm>
            <a:custGeom>
              <a:rect b="b" l="l" r="r" t="t"/>
              <a:pathLst>
                <a:path extrusionOk="0" h="504314" w="227399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827" name="Google Shape;827;g320f869c40441545_2"/>
            <p:cNvSpPr txBox="1"/>
            <p:nvPr/>
          </p:nvSpPr>
          <p:spPr>
            <a:xfrm>
              <a:off x="0" y="-47625"/>
              <a:ext cx="227400" cy="5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8" name="Google Shape;828;g320f869c40441545_2"/>
          <p:cNvGrpSpPr/>
          <p:nvPr/>
        </p:nvGrpSpPr>
        <p:grpSpPr>
          <a:xfrm>
            <a:off x="-1061650" y="8036778"/>
            <a:ext cx="3803172" cy="3803172"/>
            <a:chOff x="0" y="0"/>
            <a:chExt cx="812800" cy="812800"/>
          </a:xfrm>
        </p:grpSpPr>
        <p:sp>
          <p:nvSpPr>
            <p:cNvPr id="829" name="Google Shape;829;g320f869c40441545_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g320f869c40441545_2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g320f869c40441545_2"/>
          <p:cNvGrpSpPr/>
          <p:nvPr/>
        </p:nvGrpSpPr>
        <p:grpSpPr>
          <a:xfrm>
            <a:off x="0" y="9913868"/>
            <a:ext cx="18264391" cy="373615"/>
            <a:chOff x="0" y="-47625"/>
            <a:chExt cx="4810343" cy="98400"/>
          </a:xfrm>
        </p:grpSpPr>
        <p:sp>
          <p:nvSpPr>
            <p:cNvPr id="832" name="Google Shape;832;g320f869c40441545_2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833" name="Google Shape;833;g320f869c40441545_2"/>
            <p:cNvSpPr txBox="1"/>
            <p:nvPr/>
          </p:nvSpPr>
          <p:spPr>
            <a:xfrm>
              <a:off x="0" y="-47625"/>
              <a:ext cx="4810200" cy="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4" name="Google Shape;834;g320f869c40441545_2"/>
          <p:cNvSpPr txBox="1"/>
          <p:nvPr/>
        </p:nvSpPr>
        <p:spPr>
          <a:xfrm>
            <a:off x="839945" y="552744"/>
            <a:ext cx="71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Appendix</a:t>
            </a:r>
            <a:endParaRPr/>
          </a:p>
        </p:txBody>
      </p:sp>
      <p:sp>
        <p:nvSpPr>
          <p:cNvPr id="835" name="Google Shape;835;g320f869c40441545_2"/>
          <p:cNvSpPr txBox="1"/>
          <p:nvPr/>
        </p:nvSpPr>
        <p:spPr>
          <a:xfrm>
            <a:off x="1925690" y="2982911"/>
            <a:ext cx="4877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g320f869c40441545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175" y="1915050"/>
            <a:ext cx="3432614" cy="79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320f869c40441545_2"/>
          <p:cNvSpPr txBox="1"/>
          <p:nvPr/>
        </p:nvSpPr>
        <p:spPr>
          <a:xfrm>
            <a:off x="5983650" y="2540000"/>
            <a:ext cx="91587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least 40 kg: 500 mg orally every 8 hours or 875 mg every 12 hours, 15 capsules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https://www.health.gov.za/wp-content/uploads/2021/03/HP02-2019AI-Add-2-15-CPA-Effective-1-April-2020.pdf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g320f869c40441545_2"/>
          <p:cNvSpPr txBox="1"/>
          <p:nvPr/>
        </p:nvSpPr>
        <p:spPr>
          <a:xfrm>
            <a:off x="6013100" y="4852650"/>
            <a:ext cx="6238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cost per bed/day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https://www.ncbi.nlm.nih.gov/pmc/articles/PMC8782501/</a:t>
            </a:r>
            <a:endParaRPr sz="1600"/>
          </a:p>
        </p:txBody>
      </p:sp>
      <p:sp>
        <p:nvSpPr>
          <p:cNvPr id="839" name="Google Shape;839;g320f869c40441545_2"/>
          <p:cNvSpPr txBox="1"/>
          <p:nvPr/>
        </p:nvSpPr>
        <p:spPr>
          <a:xfrm>
            <a:off x="5983650" y="6136050"/>
            <a:ext cx="551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https://www.erieri.com/salary/job/respiratory-therapy-technician/south-africa</a:t>
            </a:r>
            <a:endParaRPr/>
          </a:p>
        </p:txBody>
      </p:sp>
      <p:sp>
        <p:nvSpPr>
          <p:cNvPr id="840" name="Google Shape;840;g320f869c40441545_2"/>
          <p:cNvSpPr txBox="1"/>
          <p:nvPr/>
        </p:nvSpPr>
        <p:spPr>
          <a:xfrm>
            <a:off x="6013100" y="8291150"/>
            <a:ext cx="62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https://www.ncbi.nlm.nih.gov/pmc/articles/PMC8782501/</a:t>
            </a:r>
            <a:endParaRPr/>
          </a:p>
        </p:txBody>
      </p:sp>
      <p:sp>
        <p:nvSpPr>
          <p:cNvPr id="841" name="Google Shape;841;g320f869c40441545_2"/>
          <p:cNvSpPr txBox="1"/>
          <p:nvPr/>
        </p:nvSpPr>
        <p:spPr>
          <a:xfrm>
            <a:off x="6013100" y="3784075"/>
            <a:ext cx="5373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$0.375 per hour x 6 hours = $2.25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https://bdeex.com/malawi/?type=medicine#google_vignette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g320f869c40441545_38"/>
          <p:cNvGrpSpPr/>
          <p:nvPr/>
        </p:nvGrpSpPr>
        <p:grpSpPr>
          <a:xfrm>
            <a:off x="12634610" y="-180827"/>
            <a:ext cx="5653428" cy="10468053"/>
            <a:chOff x="0" y="-47625"/>
            <a:chExt cx="1488959" cy="2757000"/>
          </a:xfrm>
        </p:grpSpPr>
        <p:sp>
          <p:nvSpPr>
            <p:cNvPr id="847" name="Google Shape;847;g320f869c40441545_38"/>
            <p:cNvSpPr/>
            <p:nvPr/>
          </p:nvSpPr>
          <p:spPr>
            <a:xfrm>
              <a:off x="0" y="0"/>
              <a:ext cx="1488959" cy="2709333"/>
            </a:xfrm>
            <a:custGeom>
              <a:rect b="b" l="l" r="r" t="t"/>
              <a:pathLst>
                <a:path extrusionOk="0" h="2709333" w="1488959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848" name="Google Shape;848;g320f869c40441545_38"/>
            <p:cNvSpPr txBox="1"/>
            <p:nvPr/>
          </p:nvSpPr>
          <p:spPr>
            <a:xfrm>
              <a:off x="0" y="-47625"/>
              <a:ext cx="14889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g320f869c40441545_38"/>
          <p:cNvGrpSpPr/>
          <p:nvPr/>
        </p:nvGrpSpPr>
        <p:grpSpPr>
          <a:xfrm>
            <a:off x="595720" y="2651765"/>
            <a:ext cx="877661" cy="877661"/>
            <a:chOff x="0" y="0"/>
            <a:chExt cx="812800" cy="812800"/>
          </a:xfrm>
        </p:grpSpPr>
        <p:sp>
          <p:nvSpPr>
            <p:cNvPr id="850" name="Google Shape;850;g320f869c40441545_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g320f869c40441545_38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9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</a:t>
              </a:r>
              <a:r>
                <a:rPr b="1" lang="en-US" sz="2999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/>
            </a:p>
          </p:txBody>
        </p:sp>
      </p:grpSp>
      <p:grpSp>
        <p:nvGrpSpPr>
          <p:cNvPr id="852" name="Google Shape;852;g320f869c40441545_38"/>
          <p:cNvGrpSpPr/>
          <p:nvPr/>
        </p:nvGrpSpPr>
        <p:grpSpPr>
          <a:xfrm>
            <a:off x="17400866" y="-180827"/>
            <a:ext cx="863415" cy="2095889"/>
            <a:chOff x="0" y="-47625"/>
            <a:chExt cx="227400" cy="552000"/>
          </a:xfrm>
        </p:grpSpPr>
        <p:sp>
          <p:nvSpPr>
            <p:cNvPr id="853" name="Google Shape;853;g320f869c40441545_38"/>
            <p:cNvSpPr/>
            <p:nvPr/>
          </p:nvSpPr>
          <p:spPr>
            <a:xfrm>
              <a:off x="0" y="0"/>
              <a:ext cx="227399" cy="504314"/>
            </a:xfrm>
            <a:custGeom>
              <a:rect b="b" l="l" r="r" t="t"/>
              <a:pathLst>
                <a:path extrusionOk="0" h="504314" w="227399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854" name="Google Shape;854;g320f869c40441545_38"/>
            <p:cNvSpPr txBox="1"/>
            <p:nvPr/>
          </p:nvSpPr>
          <p:spPr>
            <a:xfrm>
              <a:off x="0" y="-47625"/>
              <a:ext cx="227400" cy="5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5" name="Google Shape;855;g320f869c40441545_38"/>
          <p:cNvGrpSpPr/>
          <p:nvPr/>
        </p:nvGrpSpPr>
        <p:grpSpPr>
          <a:xfrm>
            <a:off x="-1061650" y="8036778"/>
            <a:ext cx="3803172" cy="3803172"/>
            <a:chOff x="0" y="0"/>
            <a:chExt cx="812800" cy="812800"/>
          </a:xfrm>
        </p:grpSpPr>
        <p:sp>
          <p:nvSpPr>
            <p:cNvPr id="856" name="Google Shape;856;g320f869c40441545_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320f869c40441545_3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g320f869c40441545_38"/>
          <p:cNvGrpSpPr/>
          <p:nvPr/>
        </p:nvGrpSpPr>
        <p:grpSpPr>
          <a:xfrm>
            <a:off x="0" y="9913868"/>
            <a:ext cx="18264391" cy="373615"/>
            <a:chOff x="0" y="-47625"/>
            <a:chExt cx="4810343" cy="98400"/>
          </a:xfrm>
        </p:grpSpPr>
        <p:sp>
          <p:nvSpPr>
            <p:cNvPr id="859" name="Google Shape;859;g320f869c40441545_38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860" name="Google Shape;860;g320f869c40441545_38"/>
            <p:cNvSpPr txBox="1"/>
            <p:nvPr/>
          </p:nvSpPr>
          <p:spPr>
            <a:xfrm>
              <a:off x="0" y="-47625"/>
              <a:ext cx="4810200" cy="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1" name="Google Shape;861;g320f869c40441545_38"/>
          <p:cNvSpPr txBox="1"/>
          <p:nvPr/>
        </p:nvSpPr>
        <p:spPr>
          <a:xfrm>
            <a:off x="839945" y="552744"/>
            <a:ext cx="71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Appendix</a:t>
            </a:r>
            <a:endParaRPr/>
          </a:p>
        </p:txBody>
      </p:sp>
      <p:sp>
        <p:nvSpPr>
          <p:cNvPr id="862" name="Google Shape;862;g320f869c40441545_38"/>
          <p:cNvSpPr txBox="1"/>
          <p:nvPr/>
        </p:nvSpPr>
        <p:spPr>
          <a:xfrm>
            <a:off x="1925690" y="2982911"/>
            <a:ext cx="4877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g320f869c40441545_38"/>
          <p:cNvSpPr txBox="1"/>
          <p:nvPr/>
        </p:nvSpPr>
        <p:spPr>
          <a:xfrm>
            <a:off x="5983650" y="2540000"/>
            <a:ext cx="62382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Oxygen therapy to treat respiratory failure = $7.32 per hour, 4 hours, $29.28,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imes New Roman"/>
                <a:ea typeface="Times New Roman"/>
                <a:cs typeface="Times New Roman"/>
                <a:sym typeface="Times New Roman"/>
              </a:rPr>
              <a:t>https://elifeonline.net/cost-of-oxygen/</a:t>
            </a:r>
            <a:endParaRPr sz="1700"/>
          </a:p>
        </p:txBody>
      </p:sp>
      <p:sp>
        <p:nvSpPr>
          <p:cNvPr id="864" name="Google Shape;864;g320f869c40441545_38"/>
          <p:cNvSpPr txBox="1"/>
          <p:nvPr/>
        </p:nvSpPr>
        <p:spPr>
          <a:xfrm>
            <a:off x="6013100" y="4827313"/>
            <a:ext cx="6238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ZAR22 870=  $1210.89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days of ICU $3632.67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https://pubmed.ncbi.nlm.nih.gov/30606302/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5" name="Google Shape;865;g320f869c40441545_38"/>
          <p:cNvSpPr txBox="1"/>
          <p:nvPr/>
        </p:nvSpPr>
        <p:spPr>
          <a:xfrm>
            <a:off x="5983650" y="6136050"/>
            <a:ext cx="5519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day cost, 8 hours a day = $13.12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https://bdeex.com/malawi/?type=medicine#google_vignette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6" name="Google Shape;866;g320f869c40441545_38"/>
          <p:cNvSpPr txBox="1"/>
          <p:nvPr/>
        </p:nvSpPr>
        <p:spPr>
          <a:xfrm>
            <a:off x="5761475" y="8291150"/>
            <a:ext cx="62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https://erj.ersjournals.com/content/18/1/151</a:t>
            </a:r>
            <a:endParaRPr/>
          </a:p>
        </p:txBody>
      </p:sp>
      <p:sp>
        <p:nvSpPr>
          <p:cNvPr id="867" name="Google Shape;867;g320f869c40441545_38"/>
          <p:cNvSpPr txBox="1"/>
          <p:nvPr/>
        </p:nvSpPr>
        <p:spPr>
          <a:xfrm>
            <a:off x="6013100" y="3721763"/>
            <a:ext cx="10961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Treat patients in septic shock (norepinephrine and vasopressin),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$40, 46% untreated pneumonia chance of going into sepsis = $18.40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https://bdeex.com/malawi/?type=medicine#google_vignette</a:t>
            </a:r>
            <a:endParaRPr sz="1700"/>
          </a:p>
        </p:txBody>
      </p:sp>
      <p:pic>
        <p:nvPicPr>
          <p:cNvPr id="868" name="Google Shape;868;g320f869c40441545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326" y="1915050"/>
            <a:ext cx="3334225" cy="782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g26a6369b506_1_270"/>
          <p:cNvGrpSpPr/>
          <p:nvPr/>
        </p:nvGrpSpPr>
        <p:grpSpPr>
          <a:xfrm>
            <a:off x="12634610" y="-180827"/>
            <a:ext cx="5653428" cy="10468053"/>
            <a:chOff x="0" y="-47625"/>
            <a:chExt cx="1488959" cy="2757000"/>
          </a:xfrm>
        </p:grpSpPr>
        <p:sp>
          <p:nvSpPr>
            <p:cNvPr id="874" name="Google Shape;874;g26a6369b506_1_270"/>
            <p:cNvSpPr/>
            <p:nvPr/>
          </p:nvSpPr>
          <p:spPr>
            <a:xfrm>
              <a:off x="0" y="0"/>
              <a:ext cx="1488959" cy="2709333"/>
            </a:xfrm>
            <a:custGeom>
              <a:rect b="b" l="l" r="r" t="t"/>
              <a:pathLst>
                <a:path extrusionOk="0" h="2709333" w="1488959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875" name="Google Shape;875;g26a6369b506_1_270"/>
            <p:cNvSpPr txBox="1"/>
            <p:nvPr/>
          </p:nvSpPr>
          <p:spPr>
            <a:xfrm>
              <a:off x="0" y="-47625"/>
              <a:ext cx="14889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g26a6369b506_1_270"/>
          <p:cNvGrpSpPr/>
          <p:nvPr/>
        </p:nvGrpSpPr>
        <p:grpSpPr>
          <a:xfrm>
            <a:off x="17400866" y="-180827"/>
            <a:ext cx="863415" cy="2095889"/>
            <a:chOff x="0" y="-47625"/>
            <a:chExt cx="227400" cy="552000"/>
          </a:xfrm>
        </p:grpSpPr>
        <p:sp>
          <p:nvSpPr>
            <p:cNvPr id="877" name="Google Shape;877;g26a6369b506_1_270"/>
            <p:cNvSpPr/>
            <p:nvPr/>
          </p:nvSpPr>
          <p:spPr>
            <a:xfrm>
              <a:off x="0" y="0"/>
              <a:ext cx="227399" cy="504314"/>
            </a:xfrm>
            <a:custGeom>
              <a:rect b="b" l="l" r="r" t="t"/>
              <a:pathLst>
                <a:path extrusionOk="0" h="504314" w="227399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878" name="Google Shape;878;g26a6369b506_1_270"/>
            <p:cNvSpPr txBox="1"/>
            <p:nvPr/>
          </p:nvSpPr>
          <p:spPr>
            <a:xfrm>
              <a:off x="0" y="-47625"/>
              <a:ext cx="227400" cy="5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9" name="Google Shape;879;g26a6369b506_1_270"/>
          <p:cNvGrpSpPr/>
          <p:nvPr/>
        </p:nvGrpSpPr>
        <p:grpSpPr>
          <a:xfrm>
            <a:off x="0" y="9913868"/>
            <a:ext cx="18264391" cy="373615"/>
            <a:chOff x="0" y="-47625"/>
            <a:chExt cx="4810343" cy="98400"/>
          </a:xfrm>
        </p:grpSpPr>
        <p:sp>
          <p:nvSpPr>
            <p:cNvPr id="880" name="Google Shape;880;g26a6369b506_1_270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881" name="Google Shape;881;g26a6369b506_1_270"/>
            <p:cNvSpPr txBox="1"/>
            <p:nvPr/>
          </p:nvSpPr>
          <p:spPr>
            <a:xfrm>
              <a:off x="0" y="-47625"/>
              <a:ext cx="4810200" cy="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2" name="Google Shape;882;g26a6369b506_1_270"/>
          <p:cNvSpPr txBox="1"/>
          <p:nvPr/>
        </p:nvSpPr>
        <p:spPr>
          <a:xfrm>
            <a:off x="839945" y="552744"/>
            <a:ext cx="714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Appendix</a:t>
            </a:r>
            <a:endParaRPr/>
          </a:p>
        </p:txBody>
      </p:sp>
      <p:sp>
        <p:nvSpPr>
          <p:cNvPr id="883" name="Google Shape;883;g26a6369b506_1_270"/>
          <p:cNvSpPr txBox="1"/>
          <p:nvPr/>
        </p:nvSpPr>
        <p:spPr>
          <a:xfrm>
            <a:off x="1307025" y="2540000"/>
            <a:ext cx="109149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Tuning Process Tracking Sheet 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https://docs.google.com/spreadsheets/d/1ktDvrfFREljriblMR7JcYPz3REncYQ32oAgET9th0Mo/edit#gid=0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206" name="Google Shape;206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2"/>
          <p:cNvGrpSpPr/>
          <p:nvPr/>
        </p:nvGrpSpPr>
        <p:grpSpPr>
          <a:xfrm>
            <a:off x="11979517" y="-180827"/>
            <a:ext cx="6308527" cy="10467894"/>
            <a:chOff x="0" y="-47625"/>
            <a:chExt cx="1661494" cy="2756958"/>
          </a:xfrm>
        </p:grpSpPr>
        <p:sp>
          <p:nvSpPr>
            <p:cNvPr id="209" name="Google Shape;209;p2"/>
            <p:cNvSpPr/>
            <p:nvPr/>
          </p:nvSpPr>
          <p:spPr>
            <a:xfrm>
              <a:off x="0" y="0"/>
              <a:ext cx="1661494" cy="2709333"/>
            </a:xfrm>
            <a:custGeom>
              <a:rect b="b" l="l" r="r" t="t"/>
              <a:pathLst>
                <a:path extrusionOk="0"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210" name="Google Shape;210;p2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p2"/>
          <p:cNvGrpSpPr/>
          <p:nvPr/>
        </p:nvGrpSpPr>
        <p:grpSpPr>
          <a:xfrm>
            <a:off x="13419097" y="2023575"/>
            <a:ext cx="3913388" cy="3885021"/>
            <a:chOff x="0" y="0"/>
            <a:chExt cx="812800" cy="812800"/>
          </a:xfrm>
        </p:grpSpPr>
        <p:sp>
          <p:nvSpPr>
            <p:cNvPr id="212" name="Google Shape;212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2"/>
          <p:cNvGrpSpPr/>
          <p:nvPr/>
        </p:nvGrpSpPr>
        <p:grpSpPr>
          <a:xfrm>
            <a:off x="863539" y="5696948"/>
            <a:ext cx="969409" cy="986123"/>
            <a:chOff x="0" y="0"/>
            <a:chExt cx="812800" cy="826814"/>
          </a:xfrm>
        </p:grpSpPr>
        <p:sp>
          <p:nvSpPr>
            <p:cNvPr id="215" name="Google Shape;215;p2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01</a:t>
              </a:r>
              <a:endParaRPr/>
            </a:p>
          </p:txBody>
        </p:sp>
      </p:grpSp>
      <p:grpSp>
        <p:nvGrpSpPr>
          <p:cNvPr id="217" name="Google Shape;217;p2"/>
          <p:cNvGrpSpPr/>
          <p:nvPr/>
        </p:nvGrpSpPr>
        <p:grpSpPr>
          <a:xfrm>
            <a:off x="6185626" y="5696948"/>
            <a:ext cx="969409" cy="986123"/>
            <a:chOff x="0" y="0"/>
            <a:chExt cx="812800" cy="826814"/>
          </a:xfrm>
        </p:grpSpPr>
        <p:sp>
          <p:nvSpPr>
            <p:cNvPr id="218" name="Google Shape;218;p2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04</a:t>
              </a:r>
              <a:endParaRPr/>
            </a:p>
          </p:txBody>
        </p:sp>
      </p:grpSp>
      <p:grpSp>
        <p:nvGrpSpPr>
          <p:cNvPr id="220" name="Google Shape;220;p2"/>
          <p:cNvGrpSpPr/>
          <p:nvPr/>
        </p:nvGrpSpPr>
        <p:grpSpPr>
          <a:xfrm>
            <a:off x="863539" y="7122635"/>
            <a:ext cx="969409" cy="986123"/>
            <a:chOff x="0" y="0"/>
            <a:chExt cx="812800" cy="826814"/>
          </a:xfrm>
        </p:grpSpPr>
        <p:sp>
          <p:nvSpPr>
            <p:cNvPr id="221" name="Google Shape;221;p2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02</a:t>
              </a:r>
              <a:endParaRPr/>
            </a:p>
          </p:txBody>
        </p:sp>
      </p:grpSp>
      <p:grpSp>
        <p:nvGrpSpPr>
          <p:cNvPr id="223" name="Google Shape;223;p2"/>
          <p:cNvGrpSpPr/>
          <p:nvPr/>
        </p:nvGrpSpPr>
        <p:grpSpPr>
          <a:xfrm>
            <a:off x="6185626" y="7122635"/>
            <a:ext cx="969409" cy="986123"/>
            <a:chOff x="0" y="0"/>
            <a:chExt cx="812800" cy="826814"/>
          </a:xfrm>
        </p:grpSpPr>
        <p:sp>
          <p:nvSpPr>
            <p:cNvPr id="224" name="Google Shape;224;p2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05</a:t>
              </a:r>
              <a:endParaRPr/>
            </a:p>
          </p:txBody>
        </p:sp>
      </p:grpSp>
      <p:grpSp>
        <p:nvGrpSpPr>
          <p:cNvPr id="226" name="Google Shape;226;p2"/>
          <p:cNvGrpSpPr/>
          <p:nvPr/>
        </p:nvGrpSpPr>
        <p:grpSpPr>
          <a:xfrm>
            <a:off x="863539" y="8548322"/>
            <a:ext cx="969409" cy="986123"/>
            <a:chOff x="0" y="0"/>
            <a:chExt cx="812800" cy="826814"/>
          </a:xfrm>
        </p:grpSpPr>
        <p:sp>
          <p:nvSpPr>
            <p:cNvPr id="227" name="Google Shape;227;p2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03</a:t>
              </a:r>
              <a:endParaRPr/>
            </a:p>
          </p:txBody>
        </p:sp>
      </p:grpSp>
      <p:grpSp>
        <p:nvGrpSpPr>
          <p:cNvPr id="229" name="Google Shape;229;p2"/>
          <p:cNvGrpSpPr/>
          <p:nvPr/>
        </p:nvGrpSpPr>
        <p:grpSpPr>
          <a:xfrm>
            <a:off x="6185626" y="8548322"/>
            <a:ext cx="969409" cy="986123"/>
            <a:chOff x="0" y="0"/>
            <a:chExt cx="812800" cy="826814"/>
          </a:xfrm>
        </p:grpSpPr>
        <p:sp>
          <p:nvSpPr>
            <p:cNvPr id="230" name="Google Shape;230;p2"/>
            <p:cNvSpPr/>
            <p:nvPr/>
          </p:nvSpPr>
          <p:spPr>
            <a:xfrm>
              <a:off x="0" y="0"/>
              <a:ext cx="812800" cy="826814"/>
            </a:xfrm>
            <a:custGeom>
              <a:rect b="b" l="l" r="r" t="t"/>
              <a:pathLst>
                <a:path extrusionOk="0"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399" u="none" cap="none" strike="noStrike">
                  <a:solidFill>
                    <a:srgbClr val="17726D"/>
                  </a:solidFill>
                  <a:latin typeface="Inter"/>
                  <a:ea typeface="Inter"/>
                  <a:cs typeface="Inter"/>
                  <a:sym typeface="Inter"/>
                </a:rPr>
                <a:t>06</a:t>
              </a:r>
              <a:endParaRPr/>
            </a:p>
          </p:txBody>
        </p:sp>
      </p:grpSp>
      <p:cxnSp>
        <p:nvCxnSpPr>
          <p:cNvPr id="232" name="Google Shape;232;p2"/>
          <p:cNvCxnSpPr/>
          <p:nvPr/>
        </p:nvCxnSpPr>
        <p:spPr>
          <a:xfrm>
            <a:off x="1015464" y="4718702"/>
            <a:ext cx="6008400" cy="0"/>
          </a:xfrm>
          <a:prstGeom prst="straightConnector1">
            <a:avLst/>
          </a:prstGeom>
          <a:noFill/>
          <a:ln cap="flat" cmpd="sng" w="76200">
            <a:solidFill>
              <a:srgbClr val="EAE4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2"/>
          <p:cNvSpPr/>
          <p:nvPr/>
        </p:nvSpPr>
        <p:spPr>
          <a:xfrm>
            <a:off x="13590050" y="6265674"/>
            <a:ext cx="586293" cy="608243"/>
          </a:xfrm>
          <a:custGeom>
            <a:rect b="b" l="l" r="r" t="t"/>
            <a:pathLst>
              <a:path extrusionOk="0" h="483692" w="586293">
                <a:moveTo>
                  <a:pt x="0" y="0"/>
                </a:moveTo>
                <a:lnTo>
                  <a:pt x="586293" y="0"/>
                </a:lnTo>
                <a:lnTo>
                  <a:pt x="586293" y="483691"/>
                </a:lnTo>
                <a:lnTo>
                  <a:pt x="0" y="4836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2"/>
          <p:cNvSpPr txBox="1"/>
          <p:nvPr/>
        </p:nvSpPr>
        <p:spPr>
          <a:xfrm>
            <a:off x="863539" y="1720873"/>
            <a:ext cx="71580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TABLE OF CONTENT</a:t>
            </a: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endParaRPr/>
          </a:p>
        </p:txBody>
      </p:sp>
      <p:sp>
        <p:nvSpPr>
          <p:cNvPr id="235" name="Google Shape;235;p2"/>
          <p:cNvSpPr txBox="1"/>
          <p:nvPr/>
        </p:nvSpPr>
        <p:spPr>
          <a:xfrm>
            <a:off x="2091095" y="5946702"/>
            <a:ext cx="3614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Inter Medium"/>
                <a:ea typeface="Inter Medium"/>
                <a:cs typeface="Inter Medium"/>
                <a:sym typeface="Inter Medium"/>
              </a:rPr>
              <a:t>What is P</a:t>
            </a:r>
            <a:r>
              <a:rPr lang="en-US" sz="2499">
                <a:latin typeface="Inter Medium"/>
                <a:ea typeface="Inter Medium"/>
                <a:cs typeface="Inter Medium"/>
                <a:sym typeface="Inter Medium"/>
              </a:rPr>
              <a:t>neumonia?</a:t>
            </a:r>
            <a:endParaRPr/>
          </a:p>
        </p:txBody>
      </p:sp>
      <p:sp>
        <p:nvSpPr>
          <p:cNvPr id="236" name="Google Shape;236;p2"/>
          <p:cNvSpPr txBox="1"/>
          <p:nvPr/>
        </p:nvSpPr>
        <p:spPr>
          <a:xfrm>
            <a:off x="7413181" y="5946702"/>
            <a:ext cx="3614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Inter Medium"/>
                <a:ea typeface="Inter Medium"/>
                <a:cs typeface="Inter Medium"/>
                <a:sym typeface="Inter Medium"/>
              </a:rPr>
              <a:t>Investment</a:t>
            </a:r>
            <a:endParaRPr/>
          </a:p>
        </p:txBody>
      </p:sp>
      <p:sp>
        <p:nvSpPr>
          <p:cNvPr id="237" name="Google Shape;237;p2"/>
          <p:cNvSpPr txBox="1"/>
          <p:nvPr/>
        </p:nvSpPr>
        <p:spPr>
          <a:xfrm>
            <a:off x="2091095" y="7372389"/>
            <a:ext cx="3614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Inter Medium"/>
                <a:ea typeface="Inter Medium"/>
                <a:cs typeface="Inter Medium"/>
                <a:sym typeface="Inter Medium"/>
              </a:rPr>
              <a:t>Model Description</a:t>
            </a:r>
            <a:endParaRPr/>
          </a:p>
        </p:txBody>
      </p:sp>
      <p:sp>
        <p:nvSpPr>
          <p:cNvPr id="238" name="Google Shape;238;p2"/>
          <p:cNvSpPr txBox="1"/>
          <p:nvPr/>
        </p:nvSpPr>
        <p:spPr>
          <a:xfrm>
            <a:off x="7413181" y="7372389"/>
            <a:ext cx="3614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Inter Medium"/>
                <a:ea typeface="Inter Medium"/>
                <a:cs typeface="Inter Medium"/>
                <a:sym typeface="Inter Medium"/>
              </a:rPr>
              <a:t>Projected Timeline</a:t>
            </a:r>
            <a:endParaRPr/>
          </a:p>
        </p:txBody>
      </p:sp>
      <p:sp>
        <p:nvSpPr>
          <p:cNvPr id="239" name="Google Shape;239;p2"/>
          <p:cNvSpPr txBox="1"/>
          <p:nvPr/>
        </p:nvSpPr>
        <p:spPr>
          <a:xfrm>
            <a:off x="2091095" y="8798076"/>
            <a:ext cx="3614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Inter Medium"/>
                <a:ea typeface="Inter Medium"/>
                <a:cs typeface="Inter Medium"/>
                <a:sym typeface="Inter Medium"/>
              </a:rPr>
              <a:t>Cost Benefit Analysis</a:t>
            </a:r>
            <a:endParaRPr/>
          </a:p>
        </p:txBody>
      </p:sp>
      <p:sp>
        <p:nvSpPr>
          <p:cNvPr id="240" name="Google Shape;240;p2"/>
          <p:cNvSpPr txBox="1"/>
          <p:nvPr/>
        </p:nvSpPr>
        <p:spPr>
          <a:xfrm>
            <a:off x="7413181" y="8798076"/>
            <a:ext cx="3614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Inter Medium"/>
                <a:ea typeface="Inter Medium"/>
                <a:cs typeface="Inter Medium"/>
                <a:sym typeface="Inter Medium"/>
              </a:rPr>
              <a:t>Solution</a:t>
            </a:r>
            <a:endParaRPr/>
          </a:p>
        </p:txBody>
      </p:sp>
      <p:sp>
        <p:nvSpPr>
          <p:cNvPr id="241" name="Google Shape;241;p2"/>
          <p:cNvSpPr txBox="1"/>
          <p:nvPr/>
        </p:nvSpPr>
        <p:spPr>
          <a:xfrm>
            <a:off x="14539634" y="6331299"/>
            <a:ext cx="319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BKMD Capital</a:t>
            </a:r>
            <a:endParaRPr sz="2000"/>
          </a:p>
        </p:txBody>
      </p:sp>
      <p:pic>
        <p:nvPicPr>
          <p:cNvPr id="242" name="Google Shape;24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1588" y="1818575"/>
            <a:ext cx="6008400" cy="463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"/>
          <p:cNvGrpSpPr/>
          <p:nvPr/>
        </p:nvGrpSpPr>
        <p:grpSpPr>
          <a:xfrm>
            <a:off x="0" y="-180826"/>
            <a:ext cx="6308487" cy="10467826"/>
            <a:chOff x="0" y="-47625"/>
            <a:chExt cx="1661494" cy="2756958"/>
          </a:xfrm>
        </p:grpSpPr>
        <p:sp>
          <p:nvSpPr>
            <p:cNvPr id="248" name="Google Shape;248;p3"/>
            <p:cNvSpPr/>
            <p:nvPr/>
          </p:nvSpPr>
          <p:spPr>
            <a:xfrm>
              <a:off x="0" y="0"/>
              <a:ext cx="1661494" cy="2709333"/>
            </a:xfrm>
            <a:custGeom>
              <a:rect b="b" l="l" r="r" t="t"/>
              <a:pathLst>
                <a:path extrusionOk="0"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249" name="Google Shape;249;p3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0" name="Google Shape;250;p3"/>
          <p:cNvCxnSpPr/>
          <p:nvPr/>
        </p:nvCxnSpPr>
        <p:spPr>
          <a:xfrm>
            <a:off x="9091167" y="3525732"/>
            <a:ext cx="4351856" cy="0"/>
          </a:xfrm>
          <a:prstGeom prst="straightConnector1">
            <a:avLst/>
          </a:prstGeom>
          <a:noFill/>
          <a:ln cap="flat" cmpd="sng" w="76200">
            <a:solidFill>
              <a:srgbClr val="EAE4D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1" name="Google Shape;251;p3"/>
          <p:cNvGrpSpPr/>
          <p:nvPr/>
        </p:nvGrpSpPr>
        <p:grpSpPr>
          <a:xfrm>
            <a:off x="8216529" y="4005901"/>
            <a:ext cx="4176282" cy="690466"/>
            <a:chOff x="0" y="-38100"/>
            <a:chExt cx="1099919" cy="181850"/>
          </a:xfrm>
        </p:grpSpPr>
        <p:sp>
          <p:nvSpPr>
            <p:cNvPr id="252" name="Google Shape;252;p3"/>
            <p:cNvSpPr/>
            <p:nvPr/>
          </p:nvSpPr>
          <p:spPr>
            <a:xfrm>
              <a:off x="0" y="0"/>
              <a:ext cx="1099919" cy="143750"/>
            </a:xfrm>
            <a:custGeom>
              <a:rect b="b" l="l" r="r" t="t"/>
              <a:pathLst>
                <a:path extrusionOk="0" h="143750" w="1099919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 txBox="1"/>
            <p:nvPr/>
          </p:nvSpPr>
          <p:spPr>
            <a:xfrm>
              <a:off x="0" y="-38100"/>
              <a:ext cx="10998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&gt; 1 million hospitalizations</a:t>
              </a:r>
              <a:endParaRPr/>
            </a:p>
          </p:txBody>
        </p:sp>
      </p:grpSp>
      <p:grpSp>
        <p:nvGrpSpPr>
          <p:cNvPr id="254" name="Google Shape;254;p3"/>
          <p:cNvGrpSpPr/>
          <p:nvPr/>
        </p:nvGrpSpPr>
        <p:grpSpPr>
          <a:xfrm>
            <a:off x="204125" y="9367710"/>
            <a:ext cx="715183" cy="715183"/>
            <a:chOff x="0" y="0"/>
            <a:chExt cx="812800" cy="812800"/>
          </a:xfrm>
        </p:grpSpPr>
        <p:sp>
          <p:nvSpPr>
            <p:cNvPr id="255" name="Google Shape;255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EAE4D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3"/>
          <p:cNvSpPr txBox="1"/>
          <p:nvPr/>
        </p:nvSpPr>
        <p:spPr>
          <a:xfrm>
            <a:off x="8973501" y="1654573"/>
            <a:ext cx="8168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What is Pneumonia?</a:t>
            </a:r>
            <a:endParaRPr sz="600"/>
          </a:p>
        </p:txBody>
      </p:sp>
      <p:sp>
        <p:nvSpPr>
          <p:cNvPr id="258" name="Google Shape;258;p3"/>
          <p:cNvSpPr txBox="1"/>
          <p:nvPr/>
        </p:nvSpPr>
        <p:spPr>
          <a:xfrm>
            <a:off x="9091175" y="2898108"/>
            <a:ext cx="681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 SemiBold"/>
                <a:ea typeface="Open Sans SemiBold"/>
                <a:cs typeface="Open Sans SemiBold"/>
                <a:sym typeface="Open Sans SemiBold"/>
              </a:rPr>
              <a:t>Infection of the lungs</a:t>
            </a:r>
            <a:endParaRPr/>
          </a:p>
        </p:txBody>
      </p:sp>
      <p:grpSp>
        <p:nvGrpSpPr>
          <p:cNvPr id="259" name="Google Shape;259;p3"/>
          <p:cNvGrpSpPr/>
          <p:nvPr/>
        </p:nvGrpSpPr>
        <p:grpSpPr>
          <a:xfrm>
            <a:off x="14871011" y="6031106"/>
            <a:ext cx="5402508" cy="5402508"/>
            <a:chOff x="0" y="0"/>
            <a:chExt cx="812800" cy="812800"/>
          </a:xfrm>
        </p:grpSpPr>
        <p:sp>
          <p:nvSpPr>
            <p:cNvPr id="260" name="Google Shape;260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3"/>
          <p:cNvSpPr txBox="1"/>
          <p:nvPr/>
        </p:nvSpPr>
        <p:spPr>
          <a:xfrm>
            <a:off x="8533100" y="5434875"/>
            <a:ext cx="9048900" cy="3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Causes inflammation and fluid in air sacs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Alveoli unable to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do gas e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xchange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Symptoms: cough, fever, shortness of breath, fatigue, chest pain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Transmission: Bacterial or viral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Complications: Respiratory failure,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sepsis, death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Treatment: Antibiotics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3" name="Google Shape;26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800" y="1086682"/>
            <a:ext cx="6308400" cy="793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64" name="Google Shape;264;p3"/>
          <p:cNvGrpSpPr/>
          <p:nvPr/>
        </p:nvGrpSpPr>
        <p:grpSpPr>
          <a:xfrm>
            <a:off x="13243242" y="4005901"/>
            <a:ext cx="4176282" cy="690466"/>
            <a:chOff x="0" y="-38100"/>
            <a:chExt cx="1099919" cy="181850"/>
          </a:xfrm>
        </p:grpSpPr>
        <p:sp>
          <p:nvSpPr>
            <p:cNvPr id="265" name="Google Shape;265;p3"/>
            <p:cNvSpPr/>
            <p:nvPr/>
          </p:nvSpPr>
          <p:spPr>
            <a:xfrm>
              <a:off x="0" y="0"/>
              <a:ext cx="1099919" cy="143750"/>
            </a:xfrm>
            <a:custGeom>
              <a:rect b="b" l="l" r="r" t="t"/>
              <a:pathLst>
                <a:path extrusionOk="0" h="143750" w="1099919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 txBox="1"/>
            <p:nvPr/>
          </p:nvSpPr>
          <p:spPr>
            <a:xfrm>
              <a:off x="0" y="-38100"/>
              <a:ext cx="1099800" cy="1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&gt; 50,000  deaths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6"/>
          <p:cNvGrpSpPr/>
          <p:nvPr/>
        </p:nvGrpSpPr>
        <p:grpSpPr>
          <a:xfrm>
            <a:off x="12610835" y="-2"/>
            <a:ext cx="5653428" cy="10467894"/>
            <a:chOff x="0" y="-47625"/>
            <a:chExt cx="1488959" cy="2756958"/>
          </a:xfrm>
        </p:grpSpPr>
        <p:sp>
          <p:nvSpPr>
            <p:cNvPr id="272" name="Google Shape;272;p6"/>
            <p:cNvSpPr/>
            <p:nvPr/>
          </p:nvSpPr>
          <p:spPr>
            <a:xfrm>
              <a:off x="0" y="0"/>
              <a:ext cx="1488959" cy="2709333"/>
            </a:xfrm>
            <a:custGeom>
              <a:rect b="b" l="l" r="r" t="t"/>
              <a:pathLst>
                <a:path extrusionOk="0" h="2709333" w="1488959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73" name="Google Shape;273;p6"/>
            <p:cNvSpPr txBox="1"/>
            <p:nvPr/>
          </p:nvSpPr>
          <p:spPr>
            <a:xfrm>
              <a:off x="0" y="-47625"/>
              <a:ext cx="1488959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6"/>
          <p:cNvSpPr/>
          <p:nvPr/>
        </p:nvSpPr>
        <p:spPr>
          <a:xfrm>
            <a:off x="911795" y="5738533"/>
            <a:ext cx="877824" cy="87782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EAE4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6"/>
          <p:cNvGrpSpPr/>
          <p:nvPr/>
        </p:nvGrpSpPr>
        <p:grpSpPr>
          <a:xfrm>
            <a:off x="17400866" y="-180826"/>
            <a:ext cx="863406" cy="2095645"/>
            <a:chOff x="0" y="-47625"/>
            <a:chExt cx="227399" cy="551939"/>
          </a:xfrm>
        </p:grpSpPr>
        <p:sp>
          <p:nvSpPr>
            <p:cNvPr id="276" name="Google Shape;276;p6"/>
            <p:cNvSpPr/>
            <p:nvPr/>
          </p:nvSpPr>
          <p:spPr>
            <a:xfrm>
              <a:off x="0" y="0"/>
              <a:ext cx="227399" cy="504314"/>
            </a:xfrm>
            <a:custGeom>
              <a:rect b="b" l="l" r="r" t="t"/>
              <a:pathLst>
                <a:path extrusionOk="0" h="504314" w="227399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277" name="Google Shape;277;p6"/>
            <p:cNvSpPr txBox="1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6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279" name="Google Shape;279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6"/>
          <p:cNvGrpSpPr/>
          <p:nvPr/>
        </p:nvGrpSpPr>
        <p:grpSpPr>
          <a:xfrm>
            <a:off x="0" y="9913868"/>
            <a:ext cx="18264272" cy="373132"/>
            <a:chOff x="0" y="-47625"/>
            <a:chExt cx="4810343" cy="98273"/>
          </a:xfrm>
        </p:grpSpPr>
        <p:sp>
          <p:nvSpPr>
            <p:cNvPr id="282" name="Google Shape;282;p6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283" name="Google Shape;283;p6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p6"/>
          <p:cNvSpPr txBox="1"/>
          <p:nvPr/>
        </p:nvSpPr>
        <p:spPr>
          <a:xfrm>
            <a:off x="247900" y="1749125"/>
            <a:ext cx="4877100" cy="21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Diagnosing Pneumonia</a:t>
            </a:r>
            <a:endParaRPr sz="1100"/>
          </a:p>
        </p:txBody>
      </p:sp>
      <p:sp>
        <p:nvSpPr>
          <p:cNvPr id="285" name="Google Shape;285;p6"/>
          <p:cNvSpPr txBox="1"/>
          <p:nvPr/>
        </p:nvSpPr>
        <p:spPr>
          <a:xfrm>
            <a:off x="1925690" y="5915855"/>
            <a:ext cx="487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latin typeface="Inter"/>
                <a:ea typeface="Inter"/>
                <a:cs typeface="Inter"/>
                <a:sym typeface="Inter"/>
              </a:rPr>
              <a:t>Methods</a:t>
            </a:r>
            <a:endParaRPr/>
          </a:p>
        </p:txBody>
      </p:sp>
      <p:sp>
        <p:nvSpPr>
          <p:cNvPr id="286" name="Google Shape;286;p6"/>
          <p:cNvSpPr txBox="1"/>
          <p:nvPr/>
        </p:nvSpPr>
        <p:spPr>
          <a:xfrm>
            <a:off x="10676240" y="6286918"/>
            <a:ext cx="672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6"/>
          <p:cNvSpPr txBox="1"/>
          <p:nvPr/>
        </p:nvSpPr>
        <p:spPr>
          <a:xfrm>
            <a:off x="1925690" y="6902170"/>
            <a:ext cx="6724500" cy="2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4450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Char char="●"/>
            </a:pP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Chest X-ray</a:t>
            </a:r>
            <a:endParaRPr sz="3400">
              <a:latin typeface="Open Sans"/>
              <a:ea typeface="Open Sans"/>
              <a:cs typeface="Open Sans"/>
              <a:sym typeface="Open Sans"/>
            </a:endParaRPr>
          </a:p>
          <a:p>
            <a:pPr indent="-44450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Char char="●"/>
            </a:pP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Blood tests (CBC)</a:t>
            </a:r>
            <a:endParaRPr sz="3400">
              <a:latin typeface="Open Sans"/>
              <a:ea typeface="Open Sans"/>
              <a:cs typeface="Open Sans"/>
              <a:sym typeface="Open Sans"/>
            </a:endParaRPr>
          </a:p>
          <a:p>
            <a:pPr indent="-44450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Char char="●"/>
            </a:pP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Pulse oximetry</a:t>
            </a:r>
            <a:endParaRPr sz="3400">
              <a:latin typeface="Open Sans"/>
              <a:ea typeface="Open Sans"/>
              <a:cs typeface="Open Sans"/>
              <a:sym typeface="Open Sans"/>
            </a:endParaRPr>
          </a:p>
          <a:p>
            <a:pPr indent="-44450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Char char="●"/>
            </a:pP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Procalcitonin </a:t>
            </a:r>
            <a:endParaRPr sz="3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8" name="Google Shape;288;p6"/>
          <p:cNvPicPr preferRelativeResize="0"/>
          <p:nvPr/>
        </p:nvPicPr>
        <p:blipFill rotWithShape="1">
          <a:blip r:embed="rId3">
            <a:alphaModFix/>
          </a:blip>
          <a:srcRect b="49161" l="0" r="0" t="0"/>
          <a:stretch/>
        </p:blipFill>
        <p:spPr>
          <a:xfrm>
            <a:off x="5327625" y="222888"/>
            <a:ext cx="12073249" cy="52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"/>
          <p:cNvPicPr preferRelativeResize="0"/>
          <p:nvPr/>
        </p:nvPicPr>
        <p:blipFill rotWithShape="1">
          <a:blip r:embed="rId4">
            <a:alphaModFix/>
          </a:blip>
          <a:srcRect b="23387" l="0" r="0" t="39293"/>
          <a:stretch/>
        </p:blipFill>
        <p:spPr>
          <a:xfrm>
            <a:off x="5327627" y="6766075"/>
            <a:ext cx="4403750" cy="7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"/>
          <p:cNvSpPr txBox="1"/>
          <p:nvPr/>
        </p:nvSpPr>
        <p:spPr>
          <a:xfrm>
            <a:off x="9731375" y="6766075"/>
            <a:ext cx="85329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Interstitial opacity in </a:t>
            </a: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upper</a:t>
            </a: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 lobe</a:t>
            </a:r>
            <a:endParaRPr sz="3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(Blurred area indicates infection or fluid)</a:t>
            </a:r>
            <a:endParaRPr sz="3400">
              <a:latin typeface="Open Sans"/>
              <a:ea typeface="Open Sans"/>
              <a:cs typeface="Open Sans"/>
              <a:sym typeface="Open Sans"/>
            </a:endParaRPr>
          </a:p>
          <a:p>
            <a:pPr indent="-44450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Char char="+"/>
            </a:pPr>
            <a:r>
              <a:rPr lang="en-US" sz="3400">
                <a:latin typeface="Open Sans"/>
                <a:ea typeface="Open Sans"/>
                <a:cs typeface="Open Sans"/>
                <a:sym typeface="Open Sans"/>
              </a:rPr>
              <a:t>Symptoms</a:t>
            </a:r>
            <a:endParaRPr sz="3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9"/>
          <p:cNvGrpSpPr/>
          <p:nvPr/>
        </p:nvGrpSpPr>
        <p:grpSpPr>
          <a:xfrm>
            <a:off x="0" y="-180827"/>
            <a:ext cx="9309220" cy="10467894"/>
            <a:chOff x="0" y="-47625"/>
            <a:chExt cx="2451795" cy="2756958"/>
          </a:xfrm>
        </p:grpSpPr>
        <p:sp>
          <p:nvSpPr>
            <p:cNvPr id="296" name="Google Shape;296;p9"/>
            <p:cNvSpPr/>
            <p:nvPr/>
          </p:nvSpPr>
          <p:spPr>
            <a:xfrm>
              <a:off x="0" y="0"/>
              <a:ext cx="2451795" cy="2709333"/>
            </a:xfrm>
            <a:custGeom>
              <a:rect b="b" l="l" r="r" t="t"/>
              <a:pathLst>
                <a:path extrusionOk="0" h="2709333" w="2451795">
                  <a:moveTo>
                    <a:pt x="0" y="0"/>
                  </a:moveTo>
                  <a:lnTo>
                    <a:pt x="2451795" y="0"/>
                  </a:lnTo>
                  <a:lnTo>
                    <a:pt x="24517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297" name="Google Shape;297;p9"/>
            <p:cNvSpPr txBox="1"/>
            <p:nvPr/>
          </p:nvSpPr>
          <p:spPr>
            <a:xfrm>
              <a:off x="0" y="-47625"/>
              <a:ext cx="2451795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9"/>
          <p:cNvSpPr/>
          <p:nvPr/>
        </p:nvSpPr>
        <p:spPr>
          <a:xfrm>
            <a:off x="867270" y="3992662"/>
            <a:ext cx="7574678" cy="4487997"/>
          </a:xfrm>
          <a:custGeom>
            <a:rect b="b" l="l" r="r" t="t"/>
            <a:pathLst>
              <a:path extrusionOk="0" h="4487997" w="7574678">
                <a:moveTo>
                  <a:pt x="0" y="0"/>
                </a:moveTo>
                <a:lnTo>
                  <a:pt x="7574678" y="0"/>
                </a:lnTo>
                <a:lnTo>
                  <a:pt x="7574678" y="4487996"/>
                </a:lnTo>
                <a:lnTo>
                  <a:pt x="0" y="4487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9"/>
          <p:cNvSpPr/>
          <p:nvPr/>
        </p:nvSpPr>
        <p:spPr>
          <a:xfrm>
            <a:off x="4853226" y="6411975"/>
            <a:ext cx="610706" cy="777357"/>
          </a:xfrm>
          <a:custGeom>
            <a:rect b="b" l="l" r="r" t="t"/>
            <a:pathLst>
              <a:path extrusionOk="0" h="417934" w="292554">
                <a:moveTo>
                  <a:pt x="0" y="0"/>
                </a:moveTo>
                <a:lnTo>
                  <a:pt x="292554" y="0"/>
                </a:lnTo>
                <a:lnTo>
                  <a:pt x="292554" y="417934"/>
                </a:lnTo>
                <a:lnTo>
                  <a:pt x="0" y="417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p9"/>
          <p:cNvSpPr txBox="1"/>
          <p:nvPr/>
        </p:nvSpPr>
        <p:spPr>
          <a:xfrm>
            <a:off x="580607" y="1333569"/>
            <a:ext cx="81480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Pediatric Pneumonia in Malawi</a:t>
            </a:r>
            <a:r>
              <a:rPr b="1" lang="en-US" sz="63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500"/>
          </a:p>
        </p:txBody>
      </p:sp>
      <p:grpSp>
        <p:nvGrpSpPr>
          <p:cNvPr id="301" name="Google Shape;301;p9"/>
          <p:cNvGrpSpPr/>
          <p:nvPr/>
        </p:nvGrpSpPr>
        <p:grpSpPr>
          <a:xfrm>
            <a:off x="10096637" y="1248941"/>
            <a:ext cx="7455998" cy="1396169"/>
            <a:chOff x="0" y="-19050"/>
            <a:chExt cx="1760400" cy="183900"/>
          </a:xfrm>
        </p:grpSpPr>
        <p:sp>
          <p:nvSpPr>
            <p:cNvPr id="302" name="Google Shape;302;p9"/>
            <p:cNvSpPr/>
            <p:nvPr/>
          </p:nvSpPr>
          <p:spPr>
            <a:xfrm>
              <a:off x="0" y="0"/>
              <a:ext cx="1760253" cy="145836"/>
            </a:xfrm>
            <a:custGeom>
              <a:rect b="b" l="l" r="r" t="t"/>
              <a:pathLst>
                <a:path extrusionOk="0" h="145836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59"/>
                  </a:lnTo>
                  <a:cubicBezTo>
                    <a:pt x="1760253" y="119386"/>
                    <a:pt x="1733804" y="145836"/>
                    <a:pt x="1701177" y="145836"/>
                  </a:cubicBezTo>
                  <a:lnTo>
                    <a:pt x="59077" y="145836"/>
                  </a:lnTo>
                  <a:cubicBezTo>
                    <a:pt x="43409" y="145836"/>
                    <a:pt x="28382" y="139611"/>
                    <a:pt x="17303" y="128532"/>
                  </a:cubicBezTo>
                  <a:cubicBezTo>
                    <a:pt x="6224" y="117453"/>
                    <a:pt x="0" y="102427"/>
                    <a:pt x="0" y="86759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9"/>
            <p:cNvSpPr txBox="1"/>
            <p:nvPr/>
          </p:nvSpPr>
          <p:spPr>
            <a:xfrm>
              <a:off x="0" y="-19050"/>
              <a:ext cx="17604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226,000 Annual Pediatric Pneumonia Cases</a:t>
              </a:r>
              <a:endParaRPr sz="1700"/>
            </a:p>
          </p:txBody>
        </p:sp>
      </p:grpSp>
      <p:grpSp>
        <p:nvGrpSpPr>
          <p:cNvPr id="304" name="Google Shape;304;p9"/>
          <p:cNvGrpSpPr/>
          <p:nvPr/>
        </p:nvGrpSpPr>
        <p:grpSpPr>
          <a:xfrm>
            <a:off x="15941633" y="7975432"/>
            <a:ext cx="3803190" cy="3803190"/>
            <a:chOff x="0" y="0"/>
            <a:chExt cx="812800" cy="812800"/>
          </a:xfrm>
        </p:grpSpPr>
        <p:sp>
          <p:nvSpPr>
            <p:cNvPr id="305" name="Google Shape;305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EAE4D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9"/>
          <p:cNvSpPr txBox="1"/>
          <p:nvPr/>
        </p:nvSpPr>
        <p:spPr>
          <a:xfrm>
            <a:off x="10096670" y="7399817"/>
            <a:ext cx="74553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1.1 million Malawians have HIV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HIV attacks CD4 cells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Weakens immune systems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Higher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susceptibility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to Pneumonia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8" name="Google Shape;308;p9"/>
          <p:cNvGrpSpPr/>
          <p:nvPr/>
        </p:nvGrpSpPr>
        <p:grpSpPr>
          <a:xfrm>
            <a:off x="10095999" y="3448866"/>
            <a:ext cx="7455998" cy="1396169"/>
            <a:chOff x="0" y="-21306"/>
            <a:chExt cx="1760400" cy="183900"/>
          </a:xfrm>
        </p:grpSpPr>
        <p:sp>
          <p:nvSpPr>
            <p:cNvPr id="309" name="Google Shape;309;p9"/>
            <p:cNvSpPr/>
            <p:nvPr/>
          </p:nvSpPr>
          <p:spPr>
            <a:xfrm>
              <a:off x="0" y="0"/>
              <a:ext cx="1760253" cy="145836"/>
            </a:xfrm>
            <a:custGeom>
              <a:rect b="b" l="l" r="r" t="t"/>
              <a:pathLst>
                <a:path extrusionOk="0" h="145836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59"/>
                  </a:lnTo>
                  <a:cubicBezTo>
                    <a:pt x="1760253" y="119386"/>
                    <a:pt x="1733804" y="145836"/>
                    <a:pt x="1701177" y="145836"/>
                  </a:cubicBezTo>
                  <a:lnTo>
                    <a:pt x="59077" y="145836"/>
                  </a:lnTo>
                  <a:cubicBezTo>
                    <a:pt x="43409" y="145836"/>
                    <a:pt x="28382" y="139611"/>
                    <a:pt x="17303" y="128532"/>
                  </a:cubicBezTo>
                  <a:cubicBezTo>
                    <a:pt x="6224" y="117453"/>
                    <a:pt x="0" y="102427"/>
                    <a:pt x="0" y="86759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 txBox="1"/>
            <p:nvPr/>
          </p:nvSpPr>
          <p:spPr>
            <a:xfrm>
              <a:off x="0" y="-21306"/>
              <a:ext cx="17604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10,000 deaths per year children under 5</a:t>
              </a:r>
              <a:endParaRPr sz="1700"/>
            </a:p>
          </p:txBody>
        </p:sp>
      </p:grpSp>
      <p:grpSp>
        <p:nvGrpSpPr>
          <p:cNvPr id="311" name="Google Shape;311;p9"/>
          <p:cNvGrpSpPr/>
          <p:nvPr/>
        </p:nvGrpSpPr>
        <p:grpSpPr>
          <a:xfrm>
            <a:off x="10096337" y="5793153"/>
            <a:ext cx="7455998" cy="1396169"/>
            <a:chOff x="0" y="-19032"/>
            <a:chExt cx="1760400" cy="183900"/>
          </a:xfrm>
        </p:grpSpPr>
        <p:sp>
          <p:nvSpPr>
            <p:cNvPr id="312" name="Google Shape;312;p9"/>
            <p:cNvSpPr/>
            <p:nvPr/>
          </p:nvSpPr>
          <p:spPr>
            <a:xfrm>
              <a:off x="0" y="0"/>
              <a:ext cx="1760253" cy="145836"/>
            </a:xfrm>
            <a:custGeom>
              <a:rect b="b" l="l" r="r" t="t"/>
              <a:pathLst>
                <a:path extrusionOk="0" h="145836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59"/>
                  </a:lnTo>
                  <a:cubicBezTo>
                    <a:pt x="1760253" y="119386"/>
                    <a:pt x="1733804" y="145836"/>
                    <a:pt x="1701177" y="145836"/>
                  </a:cubicBezTo>
                  <a:lnTo>
                    <a:pt x="59077" y="145836"/>
                  </a:lnTo>
                  <a:cubicBezTo>
                    <a:pt x="43409" y="145836"/>
                    <a:pt x="28382" y="139611"/>
                    <a:pt x="17303" y="128532"/>
                  </a:cubicBezTo>
                  <a:cubicBezTo>
                    <a:pt x="6224" y="117453"/>
                    <a:pt x="0" y="102427"/>
                    <a:pt x="0" y="86759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 txBox="1"/>
            <p:nvPr/>
          </p:nvSpPr>
          <p:spPr>
            <a:xfrm>
              <a:off x="0" y="-19032"/>
              <a:ext cx="1760400" cy="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HIV/AIDS Highly </a:t>
              </a:r>
              <a:r>
                <a:rPr b="1" lang="en-US" sz="26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Prevalent</a:t>
              </a:r>
              <a:endParaRPr sz="19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4"/>
          <p:cNvGrpSpPr/>
          <p:nvPr/>
        </p:nvGrpSpPr>
        <p:grpSpPr>
          <a:xfrm>
            <a:off x="13270195" y="-180826"/>
            <a:ext cx="5017805" cy="10467826"/>
            <a:chOff x="0" y="-47625"/>
            <a:chExt cx="1321562" cy="2756958"/>
          </a:xfrm>
        </p:grpSpPr>
        <p:sp>
          <p:nvSpPr>
            <p:cNvPr id="319" name="Google Shape;319;p4"/>
            <p:cNvSpPr/>
            <p:nvPr/>
          </p:nvSpPr>
          <p:spPr>
            <a:xfrm>
              <a:off x="0" y="0"/>
              <a:ext cx="1321562" cy="2709333"/>
            </a:xfrm>
            <a:custGeom>
              <a:rect b="b" l="l" r="r" t="t"/>
              <a:pathLst>
                <a:path extrusionOk="0" h="2709333" w="1321562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320" name="Google Shape;320;p4"/>
            <p:cNvSpPr txBox="1"/>
            <p:nvPr/>
          </p:nvSpPr>
          <p:spPr>
            <a:xfrm>
              <a:off x="0" y="-47625"/>
              <a:ext cx="1321562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4"/>
          <p:cNvGrpSpPr/>
          <p:nvPr/>
        </p:nvGrpSpPr>
        <p:grpSpPr>
          <a:xfrm>
            <a:off x="17259300" y="8970513"/>
            <a:ext cx="1028700" cy="1316487"/>
            <a:chOff x="0" y="-47625"/>
            <a:chExt cx="270933" cy="346729"/>
          </a:xfrm>
        </p:grpSpPr>
        <p:sp>
          <p:nvSpPr>
            <p:cNvPr id="322" name="Google Shape;322;p4"/>
            <p:cNvSpPr/>
            <p:nvPr/>
          </p:nvSpPr>
          <p:spPr>
            <a:xfrm>
              <a:off x="0" y="0"/>
              <a:ext cx="270933" cy="299104"/>
            </a:xfrm>
            <a:custGeom>
              <a:rect b="b" l="l" r="r" t="t"/>
              <a:pathLst>
                <a:path extrusionOk="0"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</p:sp>
        <p:sp>
          <p:nvSpPr>
            <p:cNvPr id="323" name="Google Shape;323;p4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4"/>
          <p:cNvGrpSpPr/>
          <p:nvPr/>
        </p:nvGrpSpPr>
        <p:grpSpPr>
          <a:xfrm>
            <a:off x="10866642" y="-180826"/>
            <a:ext cx="1028700" cy="1316487"/>
            <a:chOff x="0" y="-47625"/>
            <a:chExt cx="270933" cy="346729"/>
          </a:xfrm>
        </p:grpSpPr>
        <p:sp>
          <p:nvSpPr>
            <p:cNvPr id="325" name="Google Shape;325;p4"/>
            <p:cNvSpPr/>
            <p:nvPr/>
          </p:nvSpPr>
          <p:spPr>
            <a:xfrm>
              <a:off x="0" y="0"/>
              <a:ext cx="270933" cy="299104"/>
            </a:xfrm>
            <a:custGeom>
              <a:rect b="b" l="l" r="r" t="t"/>
              <a:pathLst>
                <a:path extrusionOk="0"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</p:sp>
        <p:sp>
          <p:nvSpPr>
            <p:cNvPr id="326" name="Google Shape;326;p4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4"/>
          <p:cNvGrpSpPr/>
          <p:nvPr/>
        </p:nvGrpSpPr>
        <p:grpSpPr>
          <a:xfrm>
            <a:off x="3268930" y="-1565593"/>
            <a:ext cx="5402508" cy="5402508"/>
            <a:chOff x="0" y="0"/>
            <a:chExt cx="812800" cy="812800"/>
          </a:xfrm>
        </p:grpSpPr>
        <p:sp>
          <p:nvSpPr>
            <p:cNvPr id="328" name="Google Shape;32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4"/>
          <p:cNvSpPr txBox="1"/>
          <p:nvPr/>
        </p:nvSpPr>
        <p:spPr>
          <a:xfrm>
            <a:off x="946388" y="822925"/>
            <a:ext cx="10047600" cy="3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Why Malawi would benefit from our intervention</a:t>
            </a:r>
            <a:endParaRPr/>
          </a:p>
        </p:txBody>
      </p:sp>
      <p:cxnSp>
        <p:nvCxnSpPr>
          <p:cNvPr id="331" name="Google Shape;331;p4"/>
          <p:cNvCxnSpPr/>
          <p:nvPr/>
        </p:nvCxnSpPr>
        <p:spPr>
          <a:xfrm>
            <a:off x="569538" y="2994092"/>
            <a:ext cx="0" cy="1442100"/>
          </a:xfrm>
          <a:prstGeom prst="straightConnector1">
            <a:avLst/>
          </a:prstGeom>
          <a:noFill/>
          <a:ln cap="flat" cmpd="sng" w="76200">
            <a:solidFill>
              <a:srgbClr val="EAE4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4"/>
          <p:cNvSpPr txBox="1"/>
          <p:nvPr/>
        </p:nvSpPr>
        <p:spPr>
          <a:xfrm>
            <a:off x="790625" y="4751850"/>
            <a:ext cx="8535300" cy="4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Desperate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socio-economic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scenario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1" marL="9144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Poverty 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(more than half of population living on &lt;$1.25 per day)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1" marL="9144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Disease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1" marL="9144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Environmental Concerns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1" marL="9144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○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Lack of infrastructure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14% children are orphans with limited healthcare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➔"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Limited resources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(medical equipment and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personnel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7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2450" y="2488036"/>
            <a:ext cx="7695151" cy="5130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g26a5b566b9b_0_133"/>
          <p:cNvGrpSpPr/>
          <p:nvPr/>
        </p:nvGrpSpPr>
        <p:grpSpPr>
          <a:xfrm>
            <a:off x="12634610" y="-180827"/>
            <a:ext cx="5653428" cy="10468053"/>
            <a:chOff x="0" y="-47625"/>
            <a:chExt cx="1488959" cy="2757000"/>
          </a:xfrm>
        </p:grpSpPr>
        <p:sp>
          <p:nvSpPr>
            <p:cNvPr id="339" name="Google Shape;339;g26a5b566b9b_0_133"/>
            <p:cNvSpPr/>
            <p:nvPr/>
          </p:nvSpPr>
          <p:spPr>
            <a:xfrm>
              <a:off x="0" y="0"/>
              <a:ext cx="1488959" cy="2709333"/>
            </a:xfrm>
            <a:custGeom>
              <a:rect b="b" l="l" r="r" t="t"/>
              <a:pathLst>
                <a:path extrusionOk="0" h="2709333" w="1488959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40" name="Google Shape;340;g26a5b566b9b_0_133"/>
            <p:cNvSpPr txBox="1"/>
            <p:nvPr/>
          </p:nvSpPr>
          <p:spPr>
            <a:xfrm>
              <a:off x="0" y="-47625"/>
              <a:ext cx="14889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g26a5b566b9b_0_133"/>
          <p:cNvGrpSpPr/>
          <p:nvPr/>
        </p:nvGrpSpPr>
        <p:grpSpPr>
          <a:xfrm>
            <a:off x="839945" y="4347290"/>
            <a:ext cx="877661" cy="877661"/>
            <a:chOff x="0" y="0"/>
            <a:chExt cx="812800" cy="812800"/>
          </a:xfrm>
        </p:grpSpPr>
        <p:sp>
          <p:nvSpPr>
            <p:cNvPr id="342" name="Google Shape;342;g26a5b566b9b_0_1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g26a5b566b9b_0_13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100">
                  <a:solidFill>
                    <a:srgbClr val="17726D"/>
                  </a:solidFill>
                </a:rPr>
                <a:t>0</a:t>
              </a:r>
              <a:r>
                <a:rPr b="1" lang="en-US" sz="3100">
                  <a:solidFill>
                    <a:srgbClr val="17726D"/>
                  </a:solidFill>
                </a:rPr>
                <a:t>1</a:t>
              </a:r>
              <a:endParaRPr b="1" sz="3100">
                <a:solidFill>
                  <a:srgbClr val="17726D"/>
                </a:solidFill>
              </a:endParaRPr>
            </a:p>
          </p:txBody>
        </p:sp>
      </p:grpSp>
      <p:grpSp>
        <p:nvGrpSpPr>
          <p:cNvPr id="344" name="Google Shape;344;g26a5b566b9b_0_133"/>
          <p:cNvGrpSpPr/>
          <p:nvPr/>
        </p:nvGrpSpPr>
        <p:grpSpPr>
          <a:xfrm>
            <a:off x="4494970" y="6138767"/>
            <a:ext cx="877661" cy="877661"/>
            <a:chOff x="0" y="0"/>
            <a:chExt cx="812800" cy="812800"/>
          </a:xfrm>
        </p:grpSpPr>
        <p:sp>
          <p:nvSpPr>
            <p:cNvPr id="345" name="Google Shape;345;g26a5b566b9b_0_1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g26a5b566b9b_0_13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100">
                  <a:solidFill>
                    <a:srgbClr val="17726D"/>
                  </a:solidFill>
                </a:rPr>
                <a:t>02</a:t>
              </a:r>
              <a:endParaRPr/>
            </a:p>
          </p:txBody>
        </p:sp>
      </p:grpSp>
      <p:grpSp>
        <p:nvGrpSpPr>
          <p:cNvPr id="347" name="Google Shape;347;g26a5b566b9b_0_133"/>
          <p:cNvGrpSpPr/>
          <p:nvPr/>
        </p:nvGrpSpPr>
        <p:grpSpPr>
          <a:xfrm>
            <a:off x="8362995" y="7762829"/>
            <a:ext cx="877661" cy="877661"/>
            <a:chOff x="0" y="0"/>
            <a:chExt cx="812800" cy="812800"/>
          </a:xfrm>
        </p:grpSpPr>
        <p:sp>
          <p:nvSpPr>
            <p:cNvPr id="348" name="Google Shape;348;g26a5b566b9b_0_1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g26a5b566b9b_0_133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4450" lIns="44450" spcFirstLastPara="1" rIns="44450" wrap="square" tIns="44450">
              <a:noAutofit/>
            </a:bodyPr>
            <a:lstStyle/>
            <a:p>
              <a:pPr indent="0" lvl="0" marL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3100">
                  <a:solidFill>
                    <a:srgbClr val="17726D"/>
                  </a:solidFill>
                </a:rPr>
                <a:t>03</a:t>
              </a:r>
              <a:endParaRPr/>
            </a:p>
          </p:txBody>
        </p:sp>
      </p:grpSp>
      <p:grpSp>
        <p:nvGrpSpPr>
          <p:cNvPr id="350" name="Google Shape;350;g26a5b566b9b_0_133"/>
          <p:cNvGrpSpPr/>
          <p:nvPr/>
        </p:nvGrpSpPr>
        <p:grpSpPr>
          <a:xfrm>
            <a:off x="17400866" y="-180827"/>
            <a:ext cx="863415" cy="2095889"/>
            <a:chOff x="0" y="-47625"/>
            <a:chExt cx="227400" cy="552000"/>
          </a:xfrm>
        </p:grpSpPr>
        <p:sp>
          <p:nvSpPr>
            <p:cNvPr id="351" name="Google Shape;351;g26a5b566b9b_0_133"/>
            <p:cNvSpPr/>
            <p:nvPr/>
          </p:nvSpPr>
          <p:spPr>
            <a:xfrm>
              <a:off x="0" y="0"/>
              <a:ext cx="227399" cy="504314"/>
            </a:xfrm>
            <a:custGeom>
              <a:rect b="b" l="l" r="r" t="t"/>
              <a:pathLst>
                <a:path extrusionOk="0" h="504314" w="227399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352" name="Google Shape;352;g26a5b566b9b_0_133"/>
            <p:cNvSpPr txBox="1"/>
            <p:nvPr/>
          </p:nvSpPr>
          <p:spPr>
            <a:xfrm>
              <a:off x="0" y="-47625"/>
              <a:ext cx="227400" cy="5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g26a5b566b9b_0_133"/>
          <p:cNvGrpSpPr/>
          <p:nvPr/>
        </p:nvGrpSpPr>
        <p:grpSpPr>
          <a:xfrm>
            <a:off x="-1061650" y="8036778"/>
            <a:ext cx="3803172" cy="3803172"/>
            <a:chOff x="0" y="0"/>
            <a:chExt cx="812800" cy="812800"/>
          </a:xfrm>
        </p:grpSpPr>
        <p:sp>
          <p:nvSpPr>
            <p:cNvPr id="354" name="Google Shape;354;g26a5b566b9b_0_1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g26a5b566b9b_0_13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g26a5b566b9b_0_133"/>
          <p:cNvGrpSpPr/>
          <p:nvPr/>
        </p:nvGrpSpPr>
        <p:grpSpPr>
          <a:xfrm>
            <a:off x="0" y="9913868"/>
            <a:ext cx="18264391" cy="373615"/>
            <a:chOff x="0" y="-47625"/>
            <a:chExt cx="4810343" cy="98400"/>
          </a:xfrm>
        </p:grpSpPr>
        <p:sp>
          <p:nvSpPr>
            <p:cNvPr id="357" name="Google Shape;357;g26a5b566b9b_0_133"/>
            <p:cNvSpPr/>
            <p:nvPr/>
          </p:nvSpPr>
          <p:spPr>
            <a:xfrm>
              <a:off x="0" y="0"/>
              <a:ext cx="4810343" cy="50648"/>
            </a:xfrm>
            <a:custGeom>
              <a:rect b="b" l="l" r="r" t="t"/>
              <a:pathLst>
                <a:path extrusionOk="0"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358" name="Google Shape;358;g26a5b566b9b_0_133"/>
            <p:cNvSpPr txBox="1"/>
            <p:nvPr/>
          </p:nvSpPr>
          <p:spPr>
            <a:xfrm>
              <a:off x="0" y="-47625"/>
              <a:ext cx="4810200" cy="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" name="Google Shape;359;g26a5b566b9b_0_133"/>
          <p:cNvSpPr txBox="1"/>
          <p:nvPr/>
        </p:nvSpPr>
        <p:spPr>
          <a:xfrm>
            <a:off x="839945" y="552744"/>
            <a:ext cx="7149600" cy="4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Convolutional Neural Network</a:t>
            </a:r>
            <a:endParaRPr b="1" sz="7200">
              <a:solidFill>
                <a:srgbClr val="17726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17726D"/>
                </a:solidFill>
                <a:latin typeface="Inter"/>
                <a:ea typeface="Inter"/>
                <a:cs typeface="Inter"/>
                <a:sym typeface="Inter"/>
              </a:rPr>
              <a:t>(CNN)</a:t>
            </a:r>
            <a:endParaRPr b="1" sz="7200">
              <a:solidFill>
                <a:srgbClr val="17726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17726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g26a5b566b9b_0_133"/>
          <p:cNvSpPr txBox="1"/>
          <p:nvPr/>
        </p:nvSpPr>
        <p:spPr>
          <a:xfrm>
            <a:off x="933505" y="3278163"/>
            <a:ext cx="750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61" name="Google Shape;361;g26a5b566b9b_0_133"/>
          <p:cNvSpPr txBox="1"/>
          <p:nvPr/>
        </p:nvSpPr>
        <p:spPr>
          <a:xfrm>
            <a:off x="5580715" y="6324963"/>
            <a:ext cx="487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9">
                <a:latin typeface="Inter"/>
                <a:ea typeface="Inter"/>
                <a:cs typeface="Inter"/>
                <a:sym typeface="Inter"/>
              </a:rPr>
              <a:t>Translate Invariance </a:t>
            </a:r>
            <a:endParaRPr/>
          </a:p>
        </p:txBody>
      </p:sp>
      <p:sp>
        <p:nvSpPr>
          <p:cNvPr id="362" name="Google Shape;362;g26a5b566b9b_0_133"/>
          <p:cNvSpPr txBox="1"/>
          <p:nvPr/>
        </p:nvSpPr>
        <p:spPr>
          <a:xfrm>
            <a:off x="9448752" y="7949025"/>
            <a:ext cx="811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9">
                <a:latin typeface="Inter"/>
                <a:ea typeface="Inter"/>
                <a:cs typeface="Inter"/>
                <a:sym typeface="Inter"/>
              </a:rPr>
              <a:t>Adaptability </a:t>
            </a:r>
            <a:endParaRPr/>
          </a:p>
        </p:txBody>
      </p:sp>
      <p:sp>
        <p:nvSpPr>
          <p:cNvPr id="363" name="Google Shape;363;g26a5b566b9b_0_133"/>
          <p:cNvSpPr txBox="1"/>
          <p:nvPr/>
        </p:nvSpPr>
        <p:spPr>
          <a:xfrm>
            <a:off x="5580715" y="6940216"/>
            <a:ext cx="672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Identify patterns no matter location</a:t>
            </a:r>
            <a:endParaRPr/>
          </a:p>
        </p:txBody>
      </p:sp>
      <p:sp>
        <p:nvSpPr>
          <p:cNvPr id="364" name="Google Shape;364;g26a5b566b9b_0_133"/>
          <p:cNvSpPr txBox="1"/>
          <p:nvPr/>
        </p:nvSpPr>
        <p:spPr>
          <a:xfrm>
            <a:off x="9448750" y="8564275"/>
            <a:ext cx="75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Augmentation allows various size and quality of data </a:t>
            </a:r>
            <a:endParaRPr/>
          </a:p>
        </p:txBody>
      </p:sp>
      <p:grpSp>
        <p:nvGrpSpPr>
          <p:cNvPr id="365" name="Google Shape;365;g26a5b566b9b_0_133"/>
          <p:cNvGrpSpPr/>
          <p:nvPr/>
        </p:nvGrpSpPr>
        <p:grpSpPr>
          <a:xfrm>
            <a:off x="9232905" y="671110"/>
            <a:ext cx="715183" cy="715183"/>
            <a:chOff x="0" y="0"/>
            <a:chExt cx="812800" cy="812800"/>
          </a:xfrm>
        </p:grpSpPr>
        <p:sp>
          <p:nvSpPr>
            <p:cNvPr id="366" name="Google Shape;366;g26a5b566b9b_0_1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76200">
              <a:solidFill>
                <a:srgbClr val="17726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g26a5b566b9b_0_13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g26a5b566b9b_0_133"/>
          <p:cNvSpPr txBox="1"/>
          <p:nvPr/>
        </p:nvSpPr>
        <p:spPr>
          <a:xfrm>
            <a:off x="1951568" y="4457800"/>
            <a:ext cx="750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latin typeface="Inter"/>
                <a:ea typeface="Inter"/>
                <a:cs typeface="Inter"/>
                <a:sym typeface="Inter"/>
              </a:rPr>
              <a:t>Spatial Hierarchies </a:t>
            </a:r>
            <a:endParaRPr sz="2100"/>
          </a:p>
        </p:txBody>
      </p:sp>
      <p:sp>
        <p:nvSpPr>
          <p:cNvPr id="369" name="Google Shape;369;g26a5b566b9b_0_133"/>
          <p:cNvSpPr txBox="1"/>
          <p:nvPr/>
        </p:nvSpPr>
        <p:spPr>
          <a:xfrm>
            <a:off x="1951575" y="5131350"/>
            <a:ext cx="613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Identify high and low level patterns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0" name="Google Shape;370;g26a5b566b9b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700" y="2965538"/>
            <a:ext cx="99250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g26a6369b506_0_128"/>
          <p:cNvGrpSpPr/>
          <p:nvPr/>
        </p:nvGrpSpPr>
        <p:grpSpPr>
          <a:xfrm>
            <a:off x="778625" y="-180825"/>
            <a:ext cx="8020439" cy="6457388"/>
            <a:chOff x="0" y="-47625"/>
            <a:chExt cx="2054100" cy="1700700"/>
          </a:xfrm>
        </p:grpSpPr>
        <p:sp>
          <p:nvSpPr>
            <p:cNvPr id="376" name="Google Shape;376;g26a6369b506_0_128"/>
            <p:cNvSpPr/>
            <p:nvPr/>
          </p:nvSpPr>
          <p:spPr>
            <a:xfrm>
              <a:off x="0" y="0"/>
              <a:ext cx="2054089" cy="1652927"/>
            </a:xfrm>
            <a:custGeom>
              <a:rect b="b" l="l" r="r" t="t"/>
              <a:pathLst>
                <a:path extrusionOk="0" h="1652927" w="2054089">
                  <a:moveTo>
                    <a:pt x="0" y="0"/>
                  </a:moveTo>
                  <a:lnTo>
                    <a:pt x="2054089" y="0"/>
                  </a:lnTo>
                  <a:lnTo>
                    <a:pt x="2054089" y="1652927"/>
                  </a:lnTo>
                  <a:lnTo>
                    <a:pt x="0" y="1652927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377" name="Google Shape;377;g26a6369b506_0_128"/>
            <p:cNvSpPr txBox="1"/>
            <p:nvPr/>
          </p:nvSpPr>
          <p:spPr>
            <a:xfrm>
              <a:off x="0" y="-47625"/>
              <a:ext cx="2054100" cy="17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g26a6369b506_0_128"/>
          <p:cNvGrpSpPr/>
          <p:nvPr/>
        </p:nvGrpSpPr>
        <p:grpSpPr>
          <a:xfrm>
            <a:off x="0" y="5905177"/>
            <a:ext cx="779124" cy="4382057"/>
            <a:chOff x="0" y="-47625"/>
            <a:chExt cx="205200" cy="441900"/>
          </a:xfrm>
        </p:grpSpPr>
        <p:sp>
          <p:nvSpPr>
            <p:cNvPr id="379" name="Google Shape;379;g26a6369b506_0_128"/>
            <p:cNvSpPr/>
            <p:nvPr/>
          </p:nvSpPr>
          <p:spPr>
            <a:xfrm>
              <a:off x="0" y="0"/>
              <a:ext cx="205067" cy="394207"/>
            </a:xfrm>
            <a:custGeom>
              <a:rect b="b" l="l" r="r" t="t"/>
              <a:pathLst>
                <a:path extrusionOk="0" h="394207" w="205067">
                  <a:moveTo>
                    <a:pt x="0" y="0"/>
                  </a:moveTo>
                  <a:lnTo>
                    <a:pt x="205067" y="0"/>
                  </a:lnTo>
                  <a:lnTo>
                    <a:pt x="205067" y="394207"/>
                  </a:lnTo>
                  <a:lnTo>
                    <a:pt x="0" y="394207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380" name="Google Shape;380;g26a6369b506_0_128"/>
            <p:cNvSpPr txBox="1"/>
            <p:nvPr/>
          </p:nvSpPr>
          <p:spPr>
            <a:xfrm>
              <a:off x="0" y="-47625"/>
              <a:ext cx="205200" cy="4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g26a6369b506_0_128"/>
          <p:cNvGrpSpPr/>
          <p:nvPr/>
        </p:nvGrpSpPr>
        <p:grpSpPr>
          <a:xfrm>
            <a:off x="9436598" y="6556539"/>
            <a:ext cx="738429" cy="738429"/>
            <a:chOff x="0" y="0"/>
            <a:chExt cx="812800" cy="812800"/>
          </a:xfrm>
        </p:grpSpPr>
        <p:sp>
          <p:nvSpPr>
            <p:cNvPr id="382" name="Google Shape;382;g26a6369b506_0_1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g26a6369b506_0_12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g26a6369b506_0_128"/>
          <p:cNvGrpSpPr/>
          <p:nvPr/>
        </p:nvGrpSpPr>
        <p:grpSpPr>
          <a:xfrm>
            <a:off x="9436598" y="7809441"/>
            <a:ext cx="738429" cy="738429"/>
            <a:chOff x="0" y="0"/>
            <a:chExt cx="812800" cy="812800"/>
          </a:xfrm>
        </p:grpSpPr>
        <p:sp>
          <p:nvSpPr>
            <p:cNvPr id="385" name="Google Shape;385;g26a6369b506_0_1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B0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g26a6369b506_0_12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g26a6369b506_0_128"/>
          <p:cNvGrpSpPr/>
          <p:nvPr/>
        </p:nvGrpSpPr>
        <p:grpSpPr>
          <a:xfrm>
            <a:off x="9436598" y="9062343"/>
            <a:ext cx="738429" cy="738429"/>
            <a:chOff x="0" y="0"/>
            <a:chExt cx="812800" cy="812800"/>
          </a:xfrm>
        </p:grpSpPr>
        <p:sp>
          <p:nvSpPr>
            <p:cNvPr id="388" name="Google Shape;388;g26a6369b506_0_1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g26a6369b506_0_12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g26a6369b506_0_128"/>
          <p:cNvSpPr txBox="1"/>
          <p:nvPr/>
        </p:nvSpPr>
        <p:spPr>
          <a:xfrm>
            <a:off x="1517046" y="528419"/>
            <a:ext cx="6543600" cy="22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 </a:t>
            </a: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Evaluation</a:t>
            </a:r>
            <a:endParaRPr/>
          </a:p>
        </p:txBody>
      </p:sp>
      <p:sp>
        <p:nvSpPr>
          <p:cNvPr id="391" name="Google Shape;391;g26a6369b506_0_128"/>
          <p:cNvSpPr txBox="1"/>
          <p:nvPr/>
        </p:nvSpPr>
        <p:spPr>
          <a:xfrm>
            <a:off x="1368546" y="1556679"/>
            <a:ext cx="653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6a6369b506_0_128"/>
          <p:cNvSpPr txBox="1"/>
          <p:nvPr/>
        </p:nvSpPr>
        <p:spPr>
          <a:xfrm>
            <a:off x="1368546" y="3021965"/>
            <a:ext cx="653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6a6369b506_0_128"/>
          <p:cNvSpPr txBox="1"/>
          <p:nvPr/>
        </p:nvSpPr>
        <p:spPr>
          <a:xfrm>
            <a:off x="10435473" y="6518439"/>
            <a:ext cx="6823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From brand positioning and messaging to visual identity, we guide you through every step.</a:t>
            </a:r>
            <a:endParaRPr/>
          </a:p>
        </p:txBody>
      </p:sp>
      <p:grpSp>
        <p:nvGrpSpPr>
          <p:cNvPr id="394" name="Google Shape;394;g26a6369b506_0_128"/>
          <p:cNvGrpSpPr/>
          <p:nvPr/>
        </p:nvGrpSpPr>
        <p:grpSpPr>
          <a:xfrm>
            <a:off x="15357705" y="7637029"/>
            <a:ext cx="4136827" cy="4136827"/>
            <a:chOff x="0" y="0"/>
            <a:chExt cx="812800" cy="812800"/>
          </a:xfrm>
        </p:grpSpPr>
        <p:sp>
          <p:nvSpPr>
            <p:cNvPr id="395" name="Google Shape;395;g26a6369b506_0_1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00">
              <a:solidFill>
                <a:srgbClr val="F6F6F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g26a6369b506_0_12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g26a6369b506_0_128"/>
          <p:cNvSpPr txBox="1"/>
          <p:nvPr/>
        </p:nvSpPr>
        <p:spPr>
          <a:xfrm>
            <a:off x="10435473" y="7771341"/>
            <a:ext cx="6823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Navigate the path to increased sales with our insightful report and offering a strategic roadmap.</a:t>
            </a:r>
            <a:endParaRPr/>
          </a:p>
        </p:txBody>
      </p:sp>
      <p:sp>
        <p:nvSpPr>
          <p:cNvPr id="398" name="Google Shape;398;g26a6369b506_0_128"/>
          <p:cNvSpPr txBox="1"/>
          <p:nvPr/>
        </p:nvSpPr>
        <p:spPr>
          <a:xfrm>
            <a:off x="10435473" y="9020386"/>
            <a:ext cx="6823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Amplify your revenue streams, engage customers, and unlock the full potential of your business.</a:t>
            </a:r>
            <a:endParaRPr/>
          </a:p>
        </p:txBody>
      </p:sp>
      <p:grpSp>
        <p:nvGrpSpPr>
          <p:cNvPr id="399" name="Google Shape;399;g26a6369b506_0_128"/>
          <p:cNvGrpSpPr/>
          <p:nvPr/>
        </p:nvGrpSpPr>
        <p:grpSpPr>
          <a:xfrm>
            <a:off x="8799075" y="6276554"/>
            <a:ext cx="8633177" cy="3958160"/>
            <a:chOff x="0" y="-91755"/>
            <a:chExt cx="2054100" cy="1744682"/>
          </a:xfrm>
        </p:grpSpPr>
        <p:sp>
          <p:nvSpPr>
            <p:cNvPr id="400" name="Google Shape;400;g26a6369b506_0_128"/>
            <p:cNvSpPr/>
            <p:nvPr/>
          </p:nvSpPr>
          <p:spPr>
            <a:xfrm>
              <a:off x="0" y="0"/>
              <a:ext cx="2054089" cy="1652927"/>
            </a:xfrm>
            <a:custGeom>
              <a:rect b="b" l="l" r="r" t="t"/>
              <a:pathLst>
                <a:path extrusionOk="0" h="1652927" w="2054089">
                  <a:moveTo>
                    <a:pt x="0" y="0"/>
                  </a:moveTo>
                  <a:lnTo>
                    <a:pt x="2054089" y="0"/>
                  </a:lnTo>
                  <a:lnTo>
                    <a:pt x="2054089" y="1652927"/>
                  </a:lnTo>
                  <a:lnTo>
                    <a:pt x="0" y="1652927"/>
                  </a:lnTo>
                  <a:close/>
                </a:path>
              </a:pathLst>
            </a:custGeom>
            <a:solidFill>
              <a:srgbClr val="17726D"/>
            </a:solidFill>
            <a:ln>
              <a:noFill/>
            </a:ln>
          </p:spPr>
        </p:sp>
        <p:sp>
          <p:nvSpPr>
            <p:cNvPr id="401" name="Google Shape;401;g26a6369b506_0_128"/>
            <p:cNvSpPr txBox="1"/>
            <p:nvPr/>
          </p:nvSpPr>
          <p:spPr>
            <a:xfrm>
              <a:off x="0" y="-91755"/>
              <a:ext cx="2054100" cy="17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g26a6369b506_0_128"/>
          <p:cNvSpPr txBox="1"/>
          <p:nvPr/>
        </p:nvSpPr>
        <p:spPr>
          <a:xfrm>
            <a:off x="4432825" y="7560988"/>
            <a:ext cx="37212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 </a:t>
            </a:r>
            <a:r>
              <a:rPr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</a:t>
            </a:r>
            <a:endParaRPr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Predictions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26a6369b506_0_128"/>
          <p:cNvSpPr txBox="1"/>
          <p:nvPr/>
        </p:nvSpPr>
        <p:spPr>
          <a:xfrm>
            <a:off x="2504750" y="7727050"/>
            <a:ext cx="2596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  =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g26a6369b506_0_128"/>
          <p:cNvSpPr txBox="1"/>
          <p:nvPr/>
        </p:nvSpPr>
        <p:spPr>
          <a:xfrm>
            <a:off x="11457600" y="7809450"/>
            <a:ext cx="43167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AUC &gt; Accuracy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g26a6369b506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966" y="3429000"/>
            <a:ext cx="5333109" cy="28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6a6369b506_0_128"/>
          <p:cNvSpPr txBox="1"/>
          <p:nvPr/>
        </p:nvSpPr>
        <p:spPr>
          <a:xfrm>
            <a:off x="10403250" y="414350"/>
            <a:ext cx="5705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 Under Curve (AUC)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g26a6369b506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4100" y="1646910"/>
            <a:ext cx="8633175" cy="441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